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2" r:id="rId3"/>
    <p:sldId id="277" r:id="rId4"/>
    <p:sldId id="279" r:id="rId5"/>
    <p:sldId id="280" r:id="rId6"/>
    <p:sldId id="284" r:id="rId7"/>
    <p:sldId id="281" r:id="rId8"/>
    <p:sldId id="282" r:id="rId9"/>
    <p:sldId id="283" r:id="rId10"/>
    <p:sldId id="278" r:id="rId11"/>
    <p:sldId id="301" r:id="rId12"/>
    <p:sldId id="258" r:id="rId13"/>
    <p:sldId id="260" r:id="rId14"/>
    <p:sldId id="257" r:id="rId15"/>
    <p:sldId id="270" r:id="rId16"/>
    <p:sldId id="302" r:id="rId17"/>
    <p:sldId id="286" r:id="rId18"/>
    <p:sldId id="287" r:id="rId19"/>
    <p:sldId id="288" r:id="rId20"/>
    <p:sldId id="289" r:id="rId21"/>
    <p:sldId id="272" r:id="rId22"/>
    <p:sldId id="297" r:id="rId23"/>
    <p:sldId id="303" r:id="rId24"/>
    <p:sldId id="295" r:id="rId25"/>
    <p:sldId id="296" r:id="rId26"/>
    <p:sldId id="291" r:id="rId27"/>
    <p:sldId id="292" r:id="rId28"/>
    <p:sldId id="298" r:id="rId29"/>
    <p:sldId id="299" r:id="rId30"/>
    <p:sldId id="300" r:id="rId31"/>
    <p:sldId id="293" r:id="rId32"/>
    <p:sldId id="29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082" autoAdjust="0"/>
    <p:restoredTop sz="94660"/>
  </p:normalViewPr>
  <p:slideViewPr>
    <p:cSldViewPr>
      <p:cViewPr>
        <p:scale>
          <a:sx n="90" d="100"/>
          <a:sy n="90" d="100"/>
        </p:scale>
        <p:origin x="-127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EED378-8993-4063-AFAA-3D69F223410D}" type="doc">
      <dgm:prSet loTypeId="urn:microsoft.com/office/officeart/2005/8/layout/lProcess1" loCatId="process" qsTypeId="urn:microsoft.com/office/officeart/2005/8/quickstyle/simple1" qsCatId="simple" csTypeId="urn:microsoft.com/office/officeart/2005/8/colors/colorful5" csCatId="colorful" phldr="1"/>
      <dgm:spPr/>
      <dgm:t>
        <a:bodyPr/>
        <a:lstStyle/>
        <a:p>
          <a:endParaRPr lang="en-US"/>
        </a:p>
      </dgm:t>
    </dgm:pt>
    <dgm:pt modelId="{A3A8EE34-A4DF-4C34-9D98-F590EF385B67}">
      <dgm:prSet phldrT="[Text]"/>
      <dgm:spPr/>
      <dgm:t>
        <a:bodyPr/>
        <a:lstStyle/>
        <a:p>
          <a:r>
            <a:rPr lang="mn-MN" dirty="0" smtClean="0">
              <a:solidFill>
                <a:schemeClr val="tx1"/>
              </a:solidFill>
            </a:rPr>
            <a:t>БУРУУТАЙ</a:t>
          </a:r>
          <a:endParaRPr lang="en-US" dirty="0">
            <a:solidFill>
              <a:schemeClr val="tx1"/>
            </a:solidFill>
          </a:endParaRPr>
        </a:p>
      </dgm:t>
    </dgm:pt>
    <dgm:pt modelId="{9A966522-37AA-42FD-9176-1F20B469B2C5}" type="parTrans" cxnId="{239BA07A-FABB-4A42-B5D6-28D8250CE3E7}">
      <dgm:prSet/>
      <dgm:spPr/>
      <dgm:t>
        <a:bodyPr/>
        <a:lstStyle/>
        <a:p>
          <a:endParaRPr lang="en-US"/>
        </a:p>
      </dgm:t>
    </dgm:pt>
    <dgm:pt modelId="{7555A3CD-9979-46A5-B573-359B7E8BEA9C}" type="sibTrans" cxnId="{239BA07A-FABB-4A42-B5D6-28D8250CE3E7}">
      <dgm:prSet/>
      <dgm:spPr/>
      <dgm:t>
        <a:bodyPr/>
        <a:lstStyle/>
        <a:p>
          <a:endParaRPr lang="en-US"/>
        </a:p>
      </dgm:t>
    </dgm:pt>
    <dgm:pt modelId="{6D902ACF-6C69-462C-A1E0-399F5F68D8E1}">
      <dgm:prSet phldrT="[Text]"/>
      <dgm:spPr/>
      <dgm:t>
        <a:bodyPr/>
        <a:lstStyle/>
        <a:p>
          <a:r>
            <a:rPr lang="mn-MN" dirty="0" smtClean="0"/>
            <a:t>Иргэнд хохирол</a:t>
          </a:r>
          <a:endParaRPr lang="en-US" dirty="0"/>
        </a:p>
      </dgm:t>
    </dgm:pt>
    <dgm:pt modelId="{07F8C0D2-434E-4C8E-8488-318B9FD3DE24}" type="parTrans" cxnId="{B7D6F0E8-A246-47F9-A86F-CBD5B8FD31BA}">
      <dgm:prSet/>
      <dgm:spPr/>
      <dgm:t>
        <a:bodyPr/>
        <a:lstStyle/>
        <a:p>
          <a:endParaRPr lang="en-US"/>
        </a:p>
      </dgm:t>
    </dgm:pt>
    <dgm:pt modelId="{13BB431C-DA4D-4E73-8294-0A51E7AEDACE}" type="sibTrans" cxnId="{B7D6F0E8-A246-47F9-A86F-CBD5B8FD31BA}">
      <dgm:prSet/>
      <dgm:spPr/>
      <dgm:t>
        <a:bodyPr/>
        <a:lstStyle/>
        <a:p>
          <a:endParaRPr lang="en-US"/>
        </a:p>
      </dgm:t>
    </dgm:pt>
    <dgm:pt modelId="{3C207FEA-A66E-407D-BE94-921916B866DA}">
      <dgm:prSet phldrT="[Text]"/>
      <dgm:spPr/>
      <dgm:t>
        <a:bodyPr/>
        <a:lstStyle/>
        <a:p>
          <a:r>
            <a:rPr lang="mn-MN" dirty="0" smtClean="0"/>
            <a:t>Хохирол</a:t>
          </a:r>
          <a:endParaRPr lang="en-US" dirty="0"/>
        </a:p>
      </dgm:t>
    </dgm:pt>
    <dgm:pt modelId="{0C7AEED9-5F82-4A5D-A7D8-05AC016DA807}" type="parTrans" cxnId="{47861677-A64E-4D6D-A0E2-12A4797996F2}">
      <dgm:prSet/>
      <dgm:spPr/>
      <dgm:t>
        <a:bodyPr/>
        <a:lstStyle/>
        <a:p>
          <a:endParaRPr lang="en-US"/>
        </a:p>
      </dgm:t>
    </dgm:pt>
    <dgm:pt modelId="{967F1ED6-51A7-49CB-87B6-5FB74D669F9E}" type="sibTrans" cxnId="{47861677-A64E-4D6D-A0E2-12A4797996F2}">
      <dgm:prSet/>
      <dgm:spPr/>
      <dgm:t>
        <a:bodyPr/>
        <a:lstStyle/>
        <a:p>
          <a:endParaRPr lang="en-US"/>
        </a:p>
      </dgm:t>
    </dgm:pt>
    <dgm:pt modelId="{B90E2996-FE1A-42B9-AE59-B781B9B89E1A}">
      <dgm:prSet phldrT="[Text]"/>
      <dgm:spPr/>
      <dgm:t>
        <a:bodyPr/>
        <a:lstStyle/>
        <a:p>
          <a:r>
            <a:rPr lang="mn-MN" dirty="0" smtClean="0">
              <a:solidFill>
                <a:schemeClr val="tx1"/>
              </a:solidFill>
            </a:rPr>
            <a:t>БУРУУГҮЙ</a:t>
          </a:r>
          <a:endParaRPr lang="en-US" dirty="0">
            <a:solidFill>
              <a:schemeClr val="tx1"/>
            </a:solidFill>
          </a:endParaRPr>
        </a:p>
      </dgm:t>
    </dgm:pt>
    <dgm:pt modelId="{0113A009-2C84-4D16-B456-BEE0F200222D}" type="parTrans" cxnId="{83BC93BF-5050-487B-B497-708768AF0823}">
      <dgm:prSet/>
      <dgm:spPr/>
      <dgm:t>
        <a:bodyPr/>
        <a:lstStyle/>
        <a:p>
          <a:endParaRPr lang="en-US"/>
        </a:p>
      </dgm:t>
    </dgm:pt>
    <dgm:pt modelId="{05628560-438F-4CCC-9169-43156BE02F89}" type="sibTrans" cxnId="{83BC93BF-5050-487B-B497-708768AF0823}">
      <dgm:prSet/>
      <dgm:spPr/>
      <dgm:t>
        <a:bodyPr/>
        <a:lstStyle/>
        <a:p>
          <a:endParaRPr lang="en-US"/>
        </a:p>
      </dgm:t>
    </dgm:pt>
    <dgm:pt modelId="{5C5A4756-E07E-4955-B173-8B19B324D921}">
      <dgm:prSet phldrT="[Text]"/>
      <dgm:spPr/>
      <dgm:t>
        <a:bodyPr/>
        <a:lstStyle/>
        <a:p>
          <a:r>
            <a:rPr lang="mn-MN" dirty="0" smtClean="0"/>
            <a:t>Иргэнд хохирол</a:t>
          </a:r>
          <a:endParaRPr lang="en-US" dirty="0"/>
        </a:p>
      </dgm:t>
    </dgm:pt>
    <dgm:pt modelId="{3778C8E0-568F-4315-86B4-4BEFD0E9383D}" type="parTrans" cxnId="{F3E5EEDD-BF3F-428F-B842-45A124B87E78}">
      <dgm:prSet/>
      <dgm:spPr/>
      <dgm:t>
        <a:bodyPr/>
        <a:lstStyle/>
        <a:p>
          <a:endParaRPr lang="en-US"/>
        </a:p>
      </dgm:t>
    </dgm:pt>
    <dgm:pt modelId="{748E334E-385E-4355-B73C-6E391171FB87}" type="sibTrans" cxnId="{F3E5EEDD-BF3F-428F-B842-45A124B87E78}">
      <dgm:prSet/>
      <dgm:spPr/>
      <dgm:t>
        <a:bodyPr/>
        <a:lstStyle/>
        <a:p>
          <a:endParaRPr lang="en-US"/>
        </a:p>
      </dgm:t>
    </dgm:pt>
    <dgm:pt modelId="{FA319D6B-A87A-4490-A342-0A59F719533A}">
      <dgm:prSet phldrT="[Text]"/>
      <dgm:spPr/>
      <dgm:t>
        <a:bodyPr/>
        <a:lstStyle/>
        <a:p>
          <a:r>
            <a:rPr lang="mn-MN" dirty="0" smtClean="0"/>
            <a:t>ТӨР ХАРИУЦАНА</a:t>
          </a:r>
          <a:endParaRPr lang="en-US" dirty="0"/>
        </a:p>
      </dgm:t>
    </dgm:pt>
    <dgm:pt modelId="{FBF9F3E5-BB9C-4AF4-98CF-DDAB42202972}" type="parTrans" cxnId="{1107ADF5-0298-4373-8EEB-8F23EF9B5B67}">
      <dgm:prSet/>
      <dgm:spPr/>
      <dgm:t>
        <a:bodyPr/>
        <a:lstStyle/>
        <a:p>
          <a:endParaRPr lang="en-US"/>
        </a:p>
      </dgm:t>
    </dgm:pt>
    <dgm:pt modelId="{D2D84921-DB8C-4984-8154-D95372BC3284}" type="sibTrans" cxnId="{1107ADF5-0298-4373-8EEB-8F23EF9B5B67}">
      <dgm:prSet/>
      <dgm:spPr/>
      <dgm:t>
        <a:bodyPr/>
        <a:lstStyle/>
        <a:p>
          <a:endParaRPr lang="en-US"/>
        </a:p>
      </dgm:t>
    </dgm:pt>
    <dgm:pt modelId="{C1250636-46BF-46B3-964C-21E9A4077B02}">
      <dgm:prSet/>
      <dgm:spPr/>
      <dgm:t>
        <a:bodyPr/>
        <a:lstStyle/>
        <a:p>
          <a:r>
            <a:rPr lang="mn-MN" dirty="0" smtClean="0"/>
            <a:t>Нөхөн төлбөр</a:t>
          </a:r>
          <a:endParaRPr lang="en-US" dirty="0"/>
        </a:p>
      </dgm:t>
    </dgm:pt>
    <dgm:pt modelId="{4F49F321-2A18-41D8-8058-37E87401E132}" type="parTrans" cxnId="{FB6CBD4F-180F-4EA3-880F-7C272EF75903}">
      <dgm:prSet/>
      <dgm:spPr/>
      <dgm:t>
        <a:bodyPr/>
        <a:lstStyle/>
        <a:p>
          <a:endParaRPr lang="en-US"/>
        </a:p>
      </dgm:t>
    </dgm:pt>
    <dgm:pt modelId="{E0167ABE-BFFA-47B0-9262-F67BD7DB6ADD}" type="sibTrans" cxnId="{FB6CBD4F-180F-4EA3-880F-7C272EF75903}">
      <dgm:prSet/>
      <dgm:spPr/>
      <dgm:t>
        <a:bodyPr/>
        <a:lstStyle/>
        <a:p>
          <a:endParaRPr lang="en-US"/>
        </a:p>
      </dgm:t>
    </dgm:pt>
    <dgm:pt modelId="{FB8F0056-6312-494B-A7AC-4F3E440F1B45}">
      <dgm:prSet/>
      <dgm:spPr/>
      <dgm:t>
        <a:bodyPr/>
        <a:lstStyle/>
        <a:p>
          <a:r>
            <a:rPr lang="mn-MN" dirty="0" smtClean="0"/>
            <a:t>БУРУУТАЙ ЭТГЭЭД ХАРИУНА</a:t>
          </a:r>
          <a:endParaRPr lang="en-US" dirty="0"/>
        </a:p>
      </dgm:t>
    </dgm:pt>
    <dgm:pt modelId="{8D73E8AD-69CA-498C-942F-60849E33425B}" type="parTrans" cxnId="{C9162053-9545-43D5-9FBE-ECA5040C7198}">
      <dgm:prSet/>
      <dgm:spPr/>
      <dgm:t>
        <a:bodyPr/>
        <a:lstStyle/>
        <a:p>
          <a:endParaRPr lang="en-US"/>
        </a:p>
      </dgm:t>
    </dgm:pt>
    <dgm:pt modelId="{B4F61E70-D9D4-4B62-9BBA-D41587CAC2B4}" type="sibTrans" cxnId="{C9162053-9545-43D5-9FBE-ECA5040C7198}">
      <dgm:prSet/>
      <dgm:spPr/>
      <dgm:t>
        <a:bodyPr/>
        <a:lstStyle/>
        <a:p>
          <a:endParaRPr lang="en-US"/>
        </a:p>
      </dgm:t>
    </dgm:pt>
    <dgm:pt modelId="{5F3B7471-4524-49DF-AC9D-69D5EFBEB7E3}" type="pres">
      <dgm:prSet presAssocID="{CAEED378-8993-4063-AFAA-3D69F223410D}" presName="Name0" presStyleCnt="0">
        <dgm:presLayoutVars>
          <dgm:dir/>
          <dgm:animLvl val="lvl"/>
          <dgm:resizeHandles val="exact"/>
        </dgm:presLayoutVars>
      </dgm:prSet>
      <dgm:spPr/>
      <dgm:t>
        <a:bodyPr/>
        <a:lstStyle/>
        <a:p>
          <a:endParaRPr lang="en-US"/>
        </a:p>
      </dgm:t>
    </dgm:pt>
    <dgm:pt modelId="{F44CEB4B-6562-492A-9F1B-52C083A4E0BB}" type="pres">
      <dgm:prSet presAssocID="{A3A8EE34-A4DF-4C34-9D98-F590EF385B67}" presName="vertFlow" presStyleCnt="0"/>
      <dgm:spPr/>
    </dgm:pt>
    <dgm:pt modelId="{0EC8D3B7-80F9-4328-8F10-71D4841A9161}" type="pres">
      <dgm:prSet presAssocID="{A3A8EE34-A4DF-4C34-9D98-F590EF385B67}" presName="header" presStyleLbl="node1" presStyleIdx="0" presStyleCnt="2"/>
      <dgm:spPr/>
      <dgm:t>
        <a:bodyPr/>
        <a:lstStyle/>
        <a:p>
          <a:endParaRPr lang="en-US"/>
        </a:p>
      </dgm:t>
    </dgm:pt>
    <dgm:pt modelId="{5BF45EEE-2BAF-45AB-943A-56654ECCB0DD}" type="pres">
      <dgm:prSet presAssocID="{07F8C0D2-434E-4C8E-8488-318B9FD3DE24}" presName="parTrans" presStyleLbl="sibTrans2D1" presStyleIdx="0" presStyleCnt="6"/>
      <dgm:spPr/>
      <dgm:t>
        <a:bodyPr/>
        <a:lstStyle/>
        <a:p>
          <a:endParaRPr lang="en-US"/>
        </a:p>
      </dgm:t>
    </dgm:pt>
    <dgm:pt modelId="{F35C1E2F-CC80-4F88-B335-A7C0770026AF}" type="pres">
      <dgm:prSet presAssocID="{6D902ACF-6C69-462C-A1E0-399F5F68D8E1}" presName="child" presStyleLbl="alignAccFollowNode1" presStyleIdx="0" presStyleCnt="6">
        <dgm:presLayoutVars>
          <dgm:chMax val="0"/>
          <dgm:bulletEnabled val="1"/>
        </dgm:presLayoutVars>
      </dgm:prSet>
      <dgm:spPr/>
      <dgm:t>
        <a:bodyPr/>
        <a:lstStyle/>
        <a:p>
          <a:endParaRPr lang="en-US"/>
        </a:p>
      </dgm:t>
    </dgm:pt>
    <dgm:pt modelId="{0EEA6F4B-E4FF-401E-82D0-26DA3CF85C2B}" type="pres">
      <dgm:prSet presAssocID="{13BB431C-DA4D-4E73-8294-0A51E7AEDACE}" presName="sibTrans" presStyleLbl="sibTrans2D1" presStyleIdx="1" presStyleCnt="6"/>
      <dgm:spPr/>
      <dgm:t>
        <a:bodyPr/>
        <a:lstStyle/>
        <a:p>
          <a:endParaRPr lang="en-US"/>
        </a:p>
      </dgm:t>
    </dgm:pt>
    <dgm:pt modelId="{BEA1AACB-E2FF-48A3-821B-DC112A6DB4B4}" type="pres">
      <dgm:prSet presAssocID="{3C207FEA-A66E-407D-BE94-921916B866DA}" presName="child" presStyleLbl="alignAccFollowNode1" presStyleIdx="1" presStyleCnt="6">
        <dgm:presLayoutVars>
          <dgm:chMax val="0"/>
          <dgm:bulletEnabled val="1"/>
        </dgm:presLayoutVars>
      </dgm:prSet>
      <dgm:spPr/>
      <dgm:t>
        <a:bodyPr/>
        <a:lstStyle/>
        <a:p>
          <a:endParaRPr lang="en-US"/>
        </a:p>
      </dgm:t>
    </dgm:pt>
    <dgm:pt modelId="{1A346D60-9E91-4F48-9300-C9C2BA913DC7}" type="pres">
      <dgm:prSet presAssocID="{967F1ED6-51A7-49CB-87B6-5FB74D669F9E}" presName="sibTrans" presStyleLbl="sibTrans2D1" presStyleIdx="2" presStyleCnt="6"/>
      <dgm:spPr/>
      <dgm:t>
        <a:bodyPr/>
        <a:lstStyle/>
        <a:p>
          <a:endParaRPr lang="en-US"/>
        </a:p>
      </dgm:t>
    </dgm:pt>
    <dgm:pt modelId="{8FAFBA71-115A-45F5-AC8F-93BB716D64AB}" type="pres">
      <dgm:prSet presAssocID="{FB8F0056-6312-494B-A7AC-4F3E440F1B45}" presName="child" presStyleLbl="alignAccFollowNode1" presStyleIdx="2" presStyleCnt="6">
        <dgm:presLayoutVars>
          <dgm:chMax val="0"/>
          <dgm:bulletEnabled val="1"/>
        </dgm:presLayoutVars>
      </dgm:prSet>
      <dgm:spPr/>
      <dgm:t>
        <a:bodyPr/>
        <a:lstStyle/>
        <a:p>
          <a:endParaRPr lang="en-US"/>
        </a:p>
      </dgm:t>
    </dgm:pt>
    <dgm:pt modelId="{C74A7792-D028-4BC3-9AC2-FE0C431A3885}" type="pres">
      <dgm:prSet presAssocID="{A3A8EE34-A4DF-4C34-9D98-F590EF385B67}" presName="hSp" presStyleCnt="0"/>
      <dgm:spPr/>
    </dgm:pt>
    <dgm:pt modelId="{C6C1446B-F241-484A-9134-0FE8A7BD0F8B}" type="pres">
      <dgm:prSet presAssocID="{B90E2996-FE1A-42B9-AE59-B781B9B89E1A}" presName="vertFlow" presStyleCnt="0"/>
      <dgm:spPr/>
    </dgm:pt>
    <dgm:pt modelId="{7248CAE2-2EF6-40AC-804D-6D9857100744}" type="pres">
      <dgm:prSet presAssocID="{B90E2996-FE1A-42B9-AE59-B781B9B89E1A}" presName="header" presStyleLbl="node1" presStyleIdx="1" presStyleCnt="2" custLinFactNeighborX="8855" custLinFactNeighborY="-8193"/>
      <dgm:spPr/>
      <dgm:t>
        <a:bodyPr/>
        <a:lstStyle/>
        <a:p>
          <a:endParaRPr lang="en-US"/>
        </a:p>
      </dgm:t>
    </dgm:pt>
    <dgm:pt modelId="{F7D1945C-236F-467A-BD93-CDB82BA735FD}" type="pres">
      <dgm:prSet presAssocID="{3778C8E0-568F-4315-86B4-4BEFD0E9383D}" presName="parTrans" presStyleLbl="sibTrans2D1" presStyleIdx="3" presStyleCnt="6"/>
      <dgm:spPr/>
      <dgm:t>
        <a:bodyPr/>
        <a:lstStyle/>
        <a:p>
          <a:endParaRPr lang="en-US"/>
        </a:p>
      </dgm:t>
    </dgm:pt>
    <dgm:pt modelId="{E478927D-D17A-48A2-96A9-523041B11411}" type="pres">
      <dgm:prSet presAssocID="{5C5A4756-E07E-4955-B173-8B19B324D921}" presName="child" presStyleLbl="alignAccFollowNode1" presStyleIdx="3" presStyleCnt="6">
        <dgm:presLayoutVars>
          <dgm:chMax val="0"/>
          <dgm:bulletEnabled val="1"/>
        </dgm:presLayoutVars>
      </dgm:prSet>
      <dgm:spPr/>
      <dgm:t>
        <a:bodyPr/>
        <a:lstStyle/>
        <a:p>
          <a:endParaRPr lang="en-US"/>
        </a:p>
      </dgm:t>
    </dgm:pt>
    <dgm:pt modelId="{D8029202-6DFA-4A4C-B5D2-89B429D9D7FA}" type="pres">
      <dgm:prSet presAssocID="{748E334E-385E-4355-B73C-6E391171FB87}" presName="sibTrans" presStyleLbl="sibTrans2D1" presStyleIdx="4" presStyleCnt="6"/>
      <dgm:spPr/>
      <dgm:t>
        <a:bodyPr/>
        <a:lstStyle/>
        <a:p>
          <a:endParaRPr lang="en-US"/>
        </a:p>
      </dgm:t>
    </dgm:pt>
    <dgm:pt modelId="{66ED41AC-E7B4-434D-8FFD-5A15EDF84748}" type="pres">
      <dgm:prSet presAssocID="{C1250636-46BF-46B3-964C-21E9A4077B02}" presName="child" presStyleLbl="alignAccFollowNode1" presStyleIdx="4" presStyleCnt="6">
        <dgm:presLayoutVars>
          <dgm:chMax val="0"/>
          <dgm:bulletEnabled val="1"/>
        </dgm:presLayoutVars>
      </dgm:prSet>
      <dgm:spPr/>
      <dgm:t>
        <a:bodyPr/>
        <a:lstStyle/>
        <a:p>
          <a:endParaRPr lang="en-US"/>
        </a:p>
      </dgm:t>
    </dgm:pt>
    <dgm:pt modelId="{E2C730CB-53F0-48E2-B09F-E0142696823A}" type="pres">
      <dgm:prSet presAssocID="{E0167ABE-BFFA-47B0-9262-F67BD7DB6ADD}" presName="sibTrans" presStyleLbl="sibTrans2D1" presStyleIdx="5" presStyleCnt="6"/>
      <dgm:spPr/>
      <dgm:t>
        <a:bodyPr/>
        <a:lstStyle/>
        <a:p>
          <a:endParaRPr lang="en-US"/>
        </a:p>
      </dgm:t>
    </dgm:pt>
    <dgm:pt modelId="{16FA05C2-0F3F-4BA6-A124-6B6C01456418}" type="pres">
      <dgm:prSet presAssocID="{FA319D6B-A87A-4490-A342-0A59F719533A}" presName="child" presStyleLbl="alignAccFollowNode1" presStyleIdx="5" presStyleCnt="6">
        <dgm:presLayoutVars>
          <dgm:chMax val="0"/>
          <dgm:bulletEnabled val="1"/>
        </dgm:presLayoutVars>
      </dgm:prSet>
      <dgm:spPr/>
      <dgm:t>
        <a:bodyPr/>
        <a:lstStyle/>
        <a:p>
          <a:endParaRPr lang="en-US"/>
        </a:p>
      </dgm:t>
    </dgm:pt>
  </dgm:ptLst>
  <dgm:cxnLst>
    <dgm:cxn modelId="{47861677-A64E-4D6D-A0E2-12A4797996F2}" srcId="{A3A8EE34-A4DF-4C34-9D98-F590EF385B67}" destId="{3C207FEA-A66E-407D-BE94-921916B866DA}" srcOrd="1" destOrd="0" parTransId="{0C7AEED9-5F82-4A5D-A7D8-05AC016DA807}" sibTransId="{967F1ED6-51A7-49CB-87B6-5FB74D669F9E}"/>
    <dgm:cxn modelId="{AA48F30D-F441-435D-A411-A8A2925AF289}" type="presOf" srcId="{3778C8E0-568F-4315-86B4-4BEFD0E9383D}" destId="{F7D1945C-236F-467A-BD93-CDB82BA735FD}" srcOrd="0" destOrd="0" presId="urn:microsoft.com/office/officeart/2005/8/layout/lProcess1"/>
    <dgm:cxn modelId="{B7D6F0E8-A246-47F9-A86F-CBD5B8FD31BA}" srcId="{A3A8EE34-A4DF-4C34-9D98-F590EF385B67}" destId="{6D902ACF-6C69-462C-A1E0-399F5F68D8E1}" srcOrd="0" destOrd="0" parTransId="{07F8C0D2-434E-4C8E-8488-318B9FD3DE24}" sibTransId="{13BB431C-DA4D-4E73-8294-0A51E7AEDACE}"/>
    <dgm:cxn modelId="{C9162053-9545-43D5-9FBE-ECA5040C7198}" srcId="{A3A8EE34-A4DF-4C34-9D98-F590EF385B67}" destId="{FB8F0056-6312-494B-A7AC-4F3E440F1B45}" srcOrd="2" destOrd="0" parTransId="{8D73E8AD-69CA-498C-942F-60849E33425B}" sibTransId="{B4F61E70-D9D4-4B62-9BBA-D41587CAC2B4}"/>
    <dgm:cxn modelId="{C1F1FAB6-4089-45F1-A133-82DA37B77424}" type="presOf" srcId="{B90E2996-FE1A-42B9-AE59-B781B9B89E1A}" destId="{7248CAE2-2EF6-40AC-804D-6D9857100744}" srcOrd="0" destOrd="0" presId="urn:microsoft.com/office/officeart/2005/8/layout/lProcess1"/>
    <dgm:cxn modelId="{1107ADF5-0298-4373-8EEB-8F23EF9B5B67}" srcId="{B90E2996-FE1A-42B9-AE59-B781B9B89E1A}" destId="{FA319D6B-A87A-4490-A342-0A59F719533A}" srcOrd="2" destOrd="0" parTransId="{FBF9F3E5-BB9C-4AF4-98CF-DDAB42202972}" sibTransId="{D2D84921-DB8C-4984-8154-D95372BC3284}"/>
    <dgm:cxn modelId="{67544F88-F9BE-49C1-8624-B32F97FEA368}" type="presOf" srcId="{13BB431C-DA4D-4E73-8294-0A51E7AEDACE}" destId="{0EEA6F4B-E4FF-401E-82D0-26DA3CF85C2B}" srcOrd="0" destOrd="0" presId="urn:microsoft.com/office/officeart/2005/8/layout/lProcess1"/>
    <dgm:cxn modelId="{46FDFD68-2218-4A25-8E60-AE623CA043E9}" type="presOf" srcId="{5C5A4756-E07E-4955-B173-8B19B324D921}" destId="{E478927D-D17A-48A2-96A9-523041B11411}" srcOrd="0" destOrd="0" presId="urn:microsoft.com/office/officeart/2005/8/layout/lProcess1"/>
    <dgm:cxn modelId="{F3E5EEDD-BF3F-428F-B842-45A124B87E78}" srcId="{B90E2996-FE1A-42B9-AE59-B781B9B89E1A}" destId="{5C5A4756-E07E-4955-B173-8B19B324D921}" srcOrd="0" destOrd="0" parTransId="{3778C8E0-568F-4315-86B4-4BEFD0E9383D}" sibTransId="{748E334E-385E-4355-B73C-6E391171FB87}"/>
    <dgm:cxn modelId="{239BA07A-FABB-4A42-B5D6-28D8250CE3E7}" srcId="{CAEED378-8993-4063-AFAA-3D69F223410D}" destId="{A3A8EE34-A4DF-4C34-9D98-F590EF385B67}" srcOrd="0" destOrd="0" parTransId="{9A966522-37AA-42FD-9176-1F20B469B2C5}" sibTransId="{7555A3CD-9979-46A5-B573-359B7E8BEA9C}"/>
    <dgm:cxn modelId="{B693F3FA-9C00-4D8B-B1D4-3F96760EBBC4}" type="presOf" srcId="{CAEED378-8993-4063-AFAA-3D69F223410D}" destId="{5F3B7471-4524-49DF-AC9D-69D5EFBEB7E3}" srcOrd="0" destOrd="0" presId="urn:microsoft.com/office/officeart/2005/8/layout/lProcess1"/>
    <dgm:cxn modelId="{FB6CBD4F-180F-4EA3-880F-7C272EF75903}" srcId="{B90E2996-FE1A-42B9-AE59-B781B9B89E1A}" destId="{C1250636-46BF-46B3-964C-21E9A4077B02}" srcOrd="1" destOrd="0" parTransId="{4F49F321-2A18-41D8-8058-37E87401E132}" sibTransId="{E0167ABE-BFFA-47B0-9262-F67BD7DB6ADD}"/>
    <dgm:cxn modelId="{66E44EFA-9C6F-4430-96B5-9F3BEC138F73}" type="presOf" srcId="{A3A8EE34-A4DF-4C34-9D98-F590EF385B67}" destId="{0EC8D3B7-80F9-4328-8F10-71D4841A9161}" srcOrd="0" destOrd="0" presId="urn:microsoft.com/office/officeart/2005/8/layout/lProcess1"/>
    <dgm:cxn modelId="{80D0BAC3-63C8-4DFD-8688-640F8582BE33}" type="presOf" srcId="{6D902ACF-6C69-462C-A1E0-399F5F68D8E1}" destId="{F35C1E2F-CC80-4F88-B335-A7C0770026AF}" srcOrd="0" destOrd="0" presId="urn:microsoft.com/office/officeart/2005/8/layout/lProcess1"/>
    <dgm:cxn modelId="{5E63E591-9251-4AA9-B9DF-15B62B3129AB}" type="presOf" srcId="{748E334E-385E-4355-B73C-6E391171FB87}" destId="{D8029202-6DFA-4A4C-B5D2-89B429D9D7FA}" srcOrd="0" destOrd="0" presId="urn:microsoft.com/office/officeart/2005/8/layout/lProcess1"/>
    <dgm:cxn modelId="{B7954BDE-129D-470E-94C6-BD2CBE199404}" type="presOf" srcId="{3C207FEA-A66E-407D-BE94-921916B866DA}" destId="{BEA1AACB-E2FF-48A3-821B-DC112A6DB4B4}" srcOrd="0" destOrd="0" presId="urn:microsoft.com/office/officeart/2005/8/layout/lProcess1"/>
    <dgm:cxn modelId="{8D230B56-A4FC-474F-B8F5-244D0A3E99B4}" type="presOf" srcId="{E0167ABE-BFFA-47B0-9262-F67BD7DB6ADD}" destId="{E2C730CB-53F0-48E2-B09F-E0142696823A}" srcOrd="0" destOrd="0" presId="urn:microsoft.com/office/officeart/2005/8/layout/lProcess1"/>
    <dgm:cxn modelId="{4164D2DC-69A3-4287-A0ED-4302F8ABA00D}" type="presOf" srcId="{967F1ED6-51A7-49CB-87B6-5FB74D669F9E}" destId="{1A346D60-9E91-4F48-9300-C9C2BA913DC7}" srcOrd="0" destOrd="0" presId="urn:microsoft.com/office/officeart/2005/8/layout/lProcess1"/>
    <dgm:cxn modelId="{AC860972-D66B-4EAE-8797-D053BA3CA52D}" type="presOf" srcId="{FA319D6B-A87A-4490-A342-0A59F719533A}" destId="{16FA05C2-0F3F-4BA6-A124-6B6C01456418}" srcOrd="0" destOrd="0" presId="urn:microsoft.com/office/officeart/2005/8/layout/lProcess1"/>
    <dgm:cxn modelId="{83BC93BF-5050-487B-B497-708768AF0823}" srcId="{CAEED378-8993-4063-AFAA-3D69F223410D}" destId="{B90E2996-FE1A-42B9-AE59-B781B9B89E1A}" srcOrd="1" destOrd="0" parTransId="{0113A009-2C84-4D16-B456-BEE0F200222D}" sibTransId="{05628560-438F-4CCC-9169-43156BE02F89}"/>
    <dgm:cxn modelId="{B5CB13E9-142B-45A1-A32E-6B160B66BF50}" type="presOf" srcId="{C1250636-46BF-46B3-964C-21E9A4077B02}" destId="{66ED41AC-E7B4-434D-8FFD-5A15EDF84748}" srcOrd="0" destOrd="0" presId="urn:microsoft.com/office/officeart/2005/8/layout/lProcess1"/>
    <dgm:cxn modelId="{6CEAA5F9-C0C7-4276-9EB8-5E1A29D49BCA}" type="presOf" srcId="{FB8F0056-6312-494B-A7AC-4F3E440F1B45}" destId="{8FAFBA71-115A-45F5-AC8F-93BB716D64AB}" srcOrd="0" destOrd="0" presId="urn:microsoft.com/office/officeart/2005/8/layout/lProcess1"/>
    <dgm:cxn modelId="{4492C401-A262-403F-B3FF-A751EAF120BA}" type="presOf" srcId="{07F8C0D2-434E-4C8E-8488-318B9FD3DE24}" destId="{5BF45EEE-2BAF-45AB-943A-56654ECCB0DD}" srcOrd="0" destOrd="0" presId="urn:microsoft.com/office/officeart/2005/8/layout/lProcess1"/>
    <dgm:cxn modelId="{3B50FF5F-4089-4030-BC46-0F7EC697D13E}" type="presParOf" srcId="{5F3B7471-4524-49DF-AC9D-69D5EFBEB7E3}" destId="{F44CEB4B-6562-492A-9F1B-52C083A4E0BB}" srcOrd="0" destOrd="0" presId="urn:microsoft.com/office/officeart/2005/8/layout/lProcess1"/>
    <dgm:cxn modelId="{6C0CC08C-6894-4996-B7D4-D2633C2F6305}" type="presParOf" srcId="{F44CEB4B-6562-492A-9F1B-52C083A4E0BB}" destId="{0EC8D3B7-80F9-4328-8F10-71D4841A9161}" srcOrd="0" destOrd="0" presId="urn:microsoft.com/office/officeart/2005/8/layout/lProcess1"/>
    <dgm:cxn modelId="{D4CACD8F-CCA8-4AB2-87E5-D2A13267D215}" type="presParOf" srcId="{F44CEB4B-6562-492A-9F1B-52C083A4E0BB}" destId="{5BF45EEE-2BAF-45AB-943A-56654ECCB0DD}" srcOrd="1" destOrd="0" presId="urn:microsoft.com/office/officeart/2005/8/layout/lProcess1"/>
    <dgm:cxn modelId="{6F843032-2109-474F-BE82-A0982B530E27}" type="presParOf" srcId="{F44CEB4B-6562-492A-9F1B-52C083A4E0BB}" destId="{F35C1E2F-CC80-4F88-B335-A7C0770026AF}" srcOrd="2" destOrd="0" presId="urn:microsoft.com/office/officeart/2005/8/layout/lProcess1"/>
    <dgm:cxn modelId="{91F0ED3E-5BE7-4DAB-9733-945A7570EEBA}" type="presParOf" srcId="{F44CEB4B-6562-492A-9F1B-52C083A4E0BB}" destId="{0EEA6F4B-E4FF-401E-82D0-26DA3CF85C2B}" srcOrd="3" destOrd="0" presId="urn:microsoft.com/office/officeart/2005/8/layout/lProcess1"/>
    <dgm:cxn modelId="{A43E231C-AC01-43DE-9C6B-860653B0EEBD}" type="presParOf" srcId="{F44CEB4B-6562-492A-9F1B-52C083A4E0BB}" destId="{BEA1AACB-E2FF-48A3-821B-DC112A6DB4B4}" srcOrd="4" destOrd="0" presId="urn:microsoft.com/office/officeart/2005/8/layout/lProcess1"/>
    <dgm:cxn modelId="{C996DA5C-5BA1-44B9-BD65-0E8A31294D9A}" type="presParOf" srcId="{F44CEB4B-6562-492A-9F1B-52C083A4E0BB}" destId="{1A346D60-9E91-4F48-9300-C9C2BA913DC7}" srcOrd="5" destOrd="0" presId="urn:microsoft.com/office/officeart/2005/8/layout/lProcess1"/>
    <dgm:cxn modelId="{E1E25940-0E2F-44B2-B762-DCC2EF80541E}" type="presParOf" srcId="{F44CEB4B-6562-492A-9F1B-52C083A4E0BB}" destId="{8FAFBA71-115A-45F5-AC8F-93BB716D64AB}" srcOrd="6" destOrd="0" presId="urn:microsoft.com/office/officeart/2005/8/layout/lProcess1"/>
    <dgm:cxn modelId="{BE21C34B-E448-4415-BCB9-7262129CDCDA}" type="presParOf" srcId="{5F3B7471-4524-49DF-AC9D-69D5EFBEB7E3}" destId="{C74A7792-D028-4BC3-9AC2-FE0C431A3885}" srcOrd="1" destOrd="0" presId="urn:microsoft.com/office/officeart/2005/8/layout/lProcess1"/>
    <dgm:cxn modelId="{ADF84A7C-487F-4857-9A5C-FF1068B51550}" type="presParOf" srcId="{5F3B7471-4524-49DF-AC9D-69D5EFBEB7E3}" destId="{C6C1446B-F241-484A-9134-0FE8A7BD0F8B}" srcOrd="2" destOrd="0" presId="urn:microsoft.com/office/officeart/2005/8/layout/lProcess1"/>
    <dgm:cxn modelId="{902E8B53-224B-4C68-8B95-31C7B4BA42BC}" type="presParOf" srcId="{C6C1446B-F241-484A-9134-0FE8A7BD0F8B}" destId="{7248CAE2-2EF6-40AC-804D-6D9857100744}" srcOrd="0" destOrd="0" presId="urn:microsoft.com/office/officeart/2005/8/layout/lProcess1"/>
    <dgm:cxn modelId="{8543DB2D-F810-448C-B428-98D294EB2C36}" type="presParOf" srcId="{C6C1446B-F241-484A-9134-0FE8A7BD0F8B}" destId="{F7D1945C-236F-467A-BD93-CDB82BA735FD}" srcOrd="1" destOrd="0" presId="urn:microsoft.com/office/officeart/2005/8/layout/lProcess1"/>
    <dgm:cxn modelId="{33E14CE5-C5D4-40E3-85C7-BF41847CF2C0}" type="presParOf" srcId="{C6C1446B-F241-484A-9134-0FE8A7BD0F8B}" destId="{E478927D-D17A-48A2-96A9-523041B11411}" srcOrd="2" destOrd="0" presId="urn:microsoft.com/office/officeart/2005/8/layout/lProcess1"/>
    <dgm:cxn modelId="{3604F3D4-94B5-4B39-B0E1-D94BAACD282A}" type="presParOf" srcId="{C6C1446B-F241-484A-9134-0FE8A7BD0F8B}" destId="{D8029202-6DFA-4A4C-B5D2-89B429D9D7FA}" srcOrd="3" destOrd="0" presId="urn:microsoft.com/office/officeart/2005/8/layout/lProcess1"/>
    <dgm:cxn modelId="{39991825-719E-4A70-9D23-5F1DEFDAC3BE}" type="presParOf" srcId="{C6C1446B-F241-484A-9134-0FE8A7BD0F8B}" destId="{66ED41AC-E7B4-434D-8FFD-5A15EDF84748}" srcOrd="4" destOrd="0" presId="urn:microsoft.com/office/officeart/2005/8/layout/lProcess1"/>
    <dgm:cxn modelId="{5AF279BD-B1C3-4DE2-89F3-AAD786D57A85}" type="presParOf" srcId="{C6C1446B-F241-484A-9134-0FE8A7BD0F8B}" destId="{E2C730CB-53F0-48E2-B09F-E0142696823A}" srcOrd="5" destOrd="0" presId="urn:microsoft.com/office/officeart/2005/8/layout/lProcess1"/>
    <dgm:cxn modelId="{6DA29121-3E15-4A6D-8310-19C91AE8F9B9}" type="presParOf" srcId="{C6C1446B-F241-484A-9134-0FE8A7BD0F8B}" destId="{16FA05C2-0F3F-4BA6-A124-6B6C01456418}"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9C6E5F-3D42-4DDD-98D2-3CEF26F95B4D}" type="doc">
      <dgm:prSet loTypeId="urn:microsoft.com/office/officeart/2005/8/layout/cycle5" loCatId="cycle" qsTypeId="urn:microsoft.com/office/officeart/2005/8/quickstyle/simple3" qsCatId="simple" csTypeId="urn:microsoft.com/office/officeart/2005/8/colors/accent1_2" csCatId="accent1" phldr="1"/>
      <dgm:spPr/>
      <dgm:t>
        <a:bodyPr/>
        <a:lstStyle/>
        <a:p>
          <a:endParaRPr lang="en-US"/>
        </a:p>
      </dgm:t>
    </dgm:pt>
    <dgm:pt modelId="{D02B77C7-3CE7-4780-BC9A-9C74EA16C82A}">
      <dgm:prSet phldrT="[Text]" custT="1"/>
      <dgm:spPr/>
      <dgm:t>
        <a:bodyPr/>
        <a:lstStyle/>
        <a:p>
          <a:r>
            <a:rPr lang="mn-MN" sz="2000" b="1" dirty="0" smtClean="0">
              <a:latin typeface="Arial" panose="020B0604020202020204" pitchFamily="34" charset="0"/>
              <a:cs typeface="Arial" panose="020B0604020202020204" pitchFamily="34" charset="0"/>
            </a:rPr>
            <a:t>Төрийн Албан тушаалтан</a:t>
          </a:r>
          <a:endParaRPr lang="en-US" sz="2000" b="1" dirty="0">
            <a:latin typeface="Arial" panose="020B0604020202020204" pitchFamily="34" charset="0"/>
            <a:cs typeface="Arial" panose="020B0604020202020204" pitchFamily="34" charset="0"/>
          </a:endParaRPr>
        </a:p>
      </dgm:t>
    </dgm:pt>
    <dgm:pt modelId="{7FB39114-B872-4E68-A156-D925A0C5EEBC}" type="parTrans" cxnId="{56A483CC-4486-465A-9DA3-286BACC516DA}">
      <dgm:prSet/>
      <dgm:spPr/>
      <dgm:t>
        <a:bodyPr/>
        <a:lstStyle/>
        <a:p>
          <a:endParaRPr lang="en-US"/>
        </a:p>
      </dgm:t>
    </dgm:pt>
    <dgm:pt modelId="{283A07C4-9B13-4BF7-A6F2-98E941E76634}" type="sibTrans" cxnId="{56A483CC-4486-465A-9DA3-286BACC516DA}">
      <dgm:prSet/>
      <dgm:spPr/>
      <dgm:t>
        <a:bodyPr/>
        <a:lstStyle/>
        <a:p>
          <a:endParaRPr lang="en-US"/>
        </a:p>
      </dgm:t>
    </dgm:pt>
    <dgm:pt modelId="{D2BA1C2A-16D3-4BCA-8386-9AE9C33F2A1D}">
      <dgm:prSet phldrT="[Text]" custT="1"/>
      <dgm:spPr/>
      <dgm:t>
        <a:bodyPr/>
        <a:lstStyle/>
        <a:p>
          <a:r>
            <a:rPr lang="mn-MN" sz="2000" b="1" dirty="0" smtClean="0">
              <a:latin typeface="Arial" panose="020B0604020202020204" pitchFamily="34" charset="0"/>
              <a:cs typeface="Arial" panose="020B0604020202020204" pitchFamily="34" charset="0"/>
            </a:rPr>
            <a:t>Буруутай шийдвэр үйл ажиллагаа</a:t>
          </a:r>
          <a:endParaRPr lang="en-US" sz="2000" b="1" dirty="0">
            <a:latin typeface="Arial" panose="020B0604020202020204" pitchFamily="34" charset="0"/>
            <a:cs typeface="Arial" panose="020B0604020202020204" pitchFamily="34" charset="0"/>
          </a:endParaRPr>
        </a:p>
      </dgm:t>
    </dgm:pt>
    <dgm:pt modelId="{4BC5EC4B-2022-4FB7-BCF4-B58CCA667E90}" type="parTrans" cxnId="{DA6C076B-D5DD-4946-9720-3166E4AE412E}">
      <dgm:prSet/>
      <dgm:spPr/>
      <dgm:t>
        <a:bodyPr/>
        <a:lstStyle/>
        <a:p>
          <a:endParaRPr lang="en-US"/>
        </a:p>
      </dgm:t>
    </dgm:pt>
    <dgm:pt modelId="{5D0DB9E9-1DBD-4E3A-A83A-84B0516115D7}" type="sibTrans" cxnId="{DA6C076B-D5DD-4946-9720-3166E4AE412E}">
      <dgm:prSet/>
      <dgm:spPr/>
      <dgm:t>
        <a:bodyPr/>
        <a:lstStyle/>
        <a:p>
          <a:endParaRPr lang="en-US"/>
        </a:p>
      </dgm:t>
    </dgm:pt>
    <dgm:pt modelId="{9FB1BA1E-EAD3-415A-9B11-1AAEEDFB7182}">
      <dgm:prSet phldrT="[Text]" custT="1"/>
      <dgm:spPr/>
      <dgm:t>
        <a:bodyPr/>
        <a:lstStyle/>
        <a:p>
          <a:r>
            <a:rPr lang="mn-MN" sz="2000" b="1" dirty="0" smtClean="0">
              <a:latin typeface="Arial" panose="020B0604020202020204" pitchFamily="34" charset="0"/>
              <a:cs typeface="Arial" panose="020B0604020202020204" pitchFamily="34" charset="0"/>
            </a:rPr>
            <a:t>Иргэн, хуулийн этгээдэд хохирол </a:t>
          </a:r>
          <a:endParaRPr lang="en-US" sz="2000" b="1" dirty="0">
            <a:latin typeface="Arial" panose="020B0604020202020204" pitchFamily="34" charset="0"/>
            <a:cs typeface="Arial" panose="020B0604020202020204" pitchFamily="34" charset="0"/>
          </a:endParaRPr>
        </a:p>
      </dgm:t>
    </dgm:pt>
    <dgm:pt modelId="{66EB236B-A2EE-4F94-BADA-AAB48269B6BC}" type="parTrans" cxnId="{81005B8D-5EE0-4D57-9AD0-8169C84DCA4F}">
      <dgm:prSet/>
      <dgm:spPr/>
      <dgm:t>
        <a:bodyPr/>
        <a:lstStyle/>
        <a:p>
          <a:endParaRPr lang="en-US"/>
        </a:p>
      </dgm:t>
    </dgm:pt>
    <dgm:pt modelId="{9A3522A1-D0B3-4A60-8808-E680715C8F26}" type="sibTrans" cxnId="{81005B8D-5EE0-4D57-9AD0-8169C84DCA4F}">
      <dgm:prSet/>
      <dgm:spPr/>
      <dgm:t>
        <a:bodyPr/>
        <a:lstStyle/>
        <a:p>
          <a:endParaRPr lang="en-US"/>
        </a:p>
      </dgm:t>
    </dgm:pt>
    <dgm:pt modelId="{0FD4A9C7-6F28-4033-B8A9-A89015D757B0}">
      <dgm:prSet phldrT="[Text]" custT="1"/>
      <dgm:spPr/>
      <dgm:t>
        <a:bodyPr/>
        <a:lstStyle/>
        <a:p>
          <a:r>
            <a:rPr lang="mn-MN" sz="2000" b="1" dirty="0" smtClean="0">
              <a:latin typeface="Arial" panose="020B0604020202020204" pitchFamily="34" charset="0"/>
              <a:cs typeface="Arial" panose="020B0604020202020204" pitchFamily="34" charset="0"/>
            </a:rPr>
            <a:t>Хохирлыг төр нөхөн төлнө.</a:t>
          </a:r>
          <a:endParaRPr lang="en-US" sz="2000" b="1" dirty="0">
            <a:latin typeface="Arial" panose="020B0604020202020204" pitchFamily="34" charset="0"/>
            <a:cs typeface="Arial" panose="020B0604020202020204" pitchFamily="34" charset="0"/>
          </a:endParaRPr>
        </a:p>
      </dgm:t>
    </dgm:pt>
    <dgm:pt modelId="{0E3FE301-91FD-4B84-B96E-2896767662D2}" type="parTrans" cxnId="{950720A2-7EA5-40BB-B5DF-9F9B9B272B84}">
      <dgm:prSet/>
      <dgm:spPr/>
      <dgm:t>
        <a:bodyPr/>
        <a:lstStyle/>
        <a:p>
          <a:endParaRPr lang="en-US"/>
        </a:p>
      </dgm:t>
    </dgm:pt>
    <dgm:pt modelId="{BFD0F65E-E73C-4D33-AA15-25E1795E01A5}" type="sibTrans" cxnId="{950720A2-7EA5-40BB-B5DF-9F9B9B272B84}">
      <dgm:prSet/>
      <dgm:spPr/>
      <dgm:t>
        <a:bodyPr/>
        <a:lstStyle/>
        <a:p>
          <a:endParaRPr lang="en-US"/>
        </a:p>
      </dgm:t>
    </dgm:pt>
    <dgm:pt modelId="{8F4AB551-0E5E-48EB-880B-3ACB0599D70D}">
      <dgm:prSet phldrT="[Text]" custT="1"/>
      <dgm:spPr/>
      <dgm:t>
        <a:bodyPr/>
        <a:lstStyle/>
        <a:p>
          <a:r>
            <a:rPr lang="mn-MN" sz="2000" b="1" dirty="0" smtClean="0">
              <a:latin typeface="Arial" panose="020B0604020202020204" pitchFamily="34" charset="0"/>
              <a:cs typeface="Arial" panose="020B0604020202020204" pitchFamily="34" charset="0"/>
            </a:rPr>
            <a:t>Төр буруутай албан тушаалтанаас хохирлоо барагдуулна. </a:t>
          </a:r>
          <a:endParaRPr lang="en-US" sz="2000" b="1" dirty="0">
            <a:latin typeface="Arial" panose="020B0604020202020204" pitchFamily="34" charset="0"/>
            <a:cs typeface="Arial" panose="020B0604020202020204" pitchFamily="34" charset="0"/>
          </a:endParaRPr>
        </a:p>
      </dgm:t>
    </dgm:pt>
    <dgm:pt modelId="{7E19AADA-3695-40BA-BA28-C04A1670FF87}" type="parTrans" cxnId="{26C9A93E-902A-45BA-8367-D09A717518B5}">
      <dgm:prSet/>
      <dgm:spPr/>
      <dgm:t>
        <a:bodyPr/>
        <a:lstStyle/>
        <a:p>
          <a:endParaRPr lang="en-US"/>
        </a:p>
      </dgm:t>
    </dgm:pt>
    <dgm:pt modelId="{8ADB421B-BC1D-414F-943A-035A531413C7}" type="sibTrans" cxnId="{26C9A93E-902A-45BA-8367-D09A717518B5}">
      <dgm:prSet/>
      <dgm:spPr/>
      <dgm:t>
        <a:bodyPr/>
        <a:lstStyle/>
        <a:p>
          <a:endParaRPr lang="en-US"/>
        </a:p>
      </dgm:t>
    </dgm:pt>
    <dgm:pt modelId="{BDA9942B-8734-4F44-B046-56F8A7F03731}" type="pres">
      <dgm:prSet presAssocID="{4E9C6E5F-3D42-4DDD-98D2-3CEF26F95B4D}" presName="cycle" presStyleCnt="0">
        <dgm:presLayoutVars>
          <dgm:dir/>
          <dgm:resizeHandles val="exact"/>
        </dgm:presLayoutVars>
      </dgm:prSet>
      <dgm:spPr/>
      <dgm:t>
        <a:bodyPr/>
        <a:lstStyle/>
        <a:p>
          <a:endParaRPr lang="en-US"/>
        </a:p>
      </dgm:t>
    </dgm:pt>
    <dgm:pt modelId="{B4DCCC1D-BF30-4CDC-AAD8-500AAB51C301}" type="pres">
      <dgm:prSet presAssocID="{D02B77C7-3CE7-4780-BC9A-9C74EA16C82A}" presName="node" presStyleLbl="node1" presStyleIdx="0" presStyleCnt="5" custScaleX="129504" custScaleY="127225" custRadScaleRad="95763" custRadScaleInc="7309">
        <dgm:presLayoutVars>
          <dgm:bulletEnabled val="1"/>
        </dgm:presLayoutVars>
      </dgm:prSet>
      <dgm:spPr/>
      <dgm:t>
        <a:bodyPr/>
        <a:lstStyle/>
        <a:p>
          <a:endParaRPr lang="en-US"/>
        </a:p>
      </dgm:t>
    </dgm:pt>
    <dgm:pt modelId="{E0CEA837-7B25-43D0-8A21-06A01C09BF46}" type="pres">
      <dgm:prSet presAssocID="{D02B77C7-3CE7-4780-BC9A-9C74EA16C82A}" presName="spNode" presStyleCnt="0"/>
      <dgm:spPr/>
    </dgm:pt>
    <dgm:pt modelId="{08796453-88A1-403F-BC0F-7696B10E70C6}" type="pres">
      <dgm:prSet presAssocID="{283A07C4-9B13-4BF7-A6F2-98E941E76634}" presName="sibTrans" presStyleLbl="sibTrans1D1" presStyleIdx="0" presStyleCnt="5"/>
      <dgm:spPr/>
      <dgm:t>
        <a:bodyPr/>
        <a:lstStyle/>
        <a:p>
          <a:endParaRPr lang="en-US"/>
        </a:p>
      </dgm:t>
    </dgm:pt>
    <dgm:pt modelId="{6EAE95EA-D57B-408A-BA1E-11B5A5EC42B7}" type="pres">
      <dgm:prSet presAssocID="{D2BA1C2A-16D3-4BCA-8386-9AE9C33F2A1D}" presName="node" presStyleLbl="node1" presStyleIdx="1" presStyleCnt="5" custScaleX="139050" custScaleY="144799" custRadScaleRad="100366" custRadScaleInc="17601">
        <dgm:presLayoutVars>
          <dgm:bulletEnabled val="1"/>
        </dgm:presLayoutVars>
      </dgm:prSet>
      <dgm:spPr/>
      <dgm:t>
        <a:bodyPr/>
        <a:lstStyle/>
        <a:p>
          <a:endParaRPr lang="en-US"/>
        </a:p>
      </dgm:t>
    </dgm:pt>
    <dgm:pt modelId="{B3C6376E-7F91-4D1A-8E08-9E304DA5DD3B}" type="pres">
      <dgm:prSet presAssocID="{D2BA1C2A-16D3-4BCA-8386-9AE9C33F2A1D}" presName="spNode" presStyleCnt="0"/>
      <dgm:spPr/>
    </dgm:pt>
    <dgm:pt modelId="{20A15319-B0F4-4709-B166-7F941961BF8D}" type="pres">
      <dgm:prSet presAssocID="{5D0DB9E9-1DBD-4E3A-A83A-84B0516115D7}" presName="sibTrans" presStyleLbl="sibTrans1D1" presStyleIdx="1" presStyleCnt="5"/>
      <dgm:spPr/>
      <dgm:t>
        <a:bodyPr/>
        <a:lstStyle/>
        <a:p>
          <a:endParaRPr lang="en-US"/>
        </a:p>
      </dgm:t>
    </dgm:pt>
    <dgm:pt modelId="{35B31914-8772-45D9-B7A4-77CEE0DE0B61}" type="pres">
      <dgm:prSet presAssocID="{9FB1BA1E-EAD3-415A-9B11-1AAEEDFB7182}" presName="node" presStyleLbl="node1" presStyleIdx="2" presStyleCnt="5" custScaleX="139050" custScaleY="144799" custRadScaleRad="103853" custRadScaleInc="-39434">
        <dgm:presLayoutVars>
          <dgm:bulletEnabled val="1"/>
        </dgm:presLayoutVars>
      </dgm:prSet>
      <dgm:spPr/>
      <dgm:t>
        <a:bodyPr/>
        <a:lstStyle/>
        <a:p>
          <a:endParaRPr lang="en-US"/>
        </a:p>
      </dgm:t>
    </dgm:pt>
    <dgm:pt modelId="{7F315D47-8775-4BBA-B965-8559DB4FB039}" type="pres">
      <dgm:prSet presAssocID="{9FB1BA1E-EAD3-415A-9B11-1AAEEDFB7182}" presName="spNode" presStyleCnt="0"/>
      <dgm:spPr/>
    </dgm:pt>
    <dgm:pt modelId="{F9EBC0FE-7029-4E0D-B937-77F1C5E65D8A}" type="pres">
      <dgm:prSet presAssocID="{9A3522A1-D0B3-4A60-8808-E680715C8F26}" presName="sibTrans" presStyleLbl="sibTrans1D1" presStyleIdx="2" presStyleCnt="5"/>
      <dgm:spPr/>
      <dgm:t>
        <a:bodyPr/>
        <a:lstStyle/>
        <a:p>
          <a:endParaRPr lang="en-US"/>
        </a:p>
      </dgm:t>
    </dgm:pt>
    <dgm:pt modelId="{931ADFA2-776A-4545-85D3-7E65AF8770E8}" type="pres">
      <dgm:prSet presAssocID="{0FD4A9C7-6F28-4033-B8A9-A89015D757B0}" presName="node" presStyleLbl="node1" presStyleIdx="3" presStyleCnt="5" custScaleX="139050" custScaleY="144799" custRadScaleRad="93039" custRadScaleInc="10314">
        <dgm:presLayoutVars>
          <dgm:bulletEnabled val="1"/>
        </dgm:presLayoutVars>
      </dgm:prSet>
      <dgm:spPr/>
      <dgm:t>
        <a:bodyPr/>
        <a:lstStyle/>
        <a:p>
          <a:endParaRPr lang="en-US"/>
        </a:p>
      </dgm:t>
    </dgm:pt>
    <dgm:pt modelId="{16A9736C-5B3B-44AE-8FDF-D5028EF481FA}" type="pres">
      <dgm:prSet presAssocID="{0FD4A9C7-6F28-4033-B8A9-A89015D757B0}" presName="spNode" presStyleCnt="0"/>
      <dgm:spPr/>
    </dgm:pt>
    <dgm:pt modelId="{30A95706-0FB4-41A8-A7D5-5021E271A4F5}" type="pres">
      <dgm:prSet presAssocID="{BFD0F65E-E73C-4D33-AA15-25E1795E01A5}" presName="sibTrans" presStyleLbl="sibTrans1D1" presStyleIdx="3" presStyleCnt="5"/>
      <dgm:spPr/>
      <dgm:t>
        <a:bodyPr/>
        <a:lstStyle/>
        <a:p>
          <a:endParaRPr lang="en-US"/>
        </a:p>
      </dgm:t>
    </dgm:pt>
    <dgm:pt modelId="{BFFD738C-6981-4F1E-833A-47F315AF71FF}" type="pres">
      <dgm:prSet presAssocID="{8F4AB551-0E5E-48EB-880B-3ACB0599D70D}" presName="node" presStyleLbl="node1" presStyleIdx="4" presStyleCnt="5" custScaleX="139050" custScaleY="144799" custRadScaleRad="106559" custRadScaleInc="-15955">
        <dgm:presLayoutVars>
          <dgm:bulletEnabled val="1"/>
        </dgm:presLayoutVars>
      </dgm:prSet>
      <dgm:spPr/>
      <dgm:t>
        <a:bodyPr/>
        <a:lstStyle/>
        <a:p>
          <a:endParaRPr lang="en-US"/>
        </a:p>
      </dgm:t>
    </dgm:pt>
    <dgm:pt modelId="{3A4FEEFD-86FF-4783-B3BF-3F57E2FBFBE5}" type="pres">
      <dgm:prSet presAssocID="{8F4AB551-0E5E-48EB-880B-3ACB0599D70D}" presName="spNode" presStyleCnt="0"/>
      <dgm:spPr/>
    </dgm:pt>
    <dgm:pt modelId="{AE528DC2-FCFF-4165-8E8F-7023A35FCE31}" type="pres">
      <dgm:prSet presAssocID="{8ADB421B-BC1D-414F-943A-035A531413C7}" presName="sibTrans" presStyleLbl="sibTrans1D1" presStyleIdx="4" presStyleCnt="5"/>
      <dgm:spPr/>
      <dgm:t>
        <a:bodyPr/>
        <a:lstStyle/>
        <a:p>
          <a:endParaRPr lang="en-US"/>
        </a:p>
      </dgm:t>
    </dgm:pt>
  </dgm:ptLst>
  <dgm:cxnLst>
    <dgm:cxn modelId="{96063FE3-CF42-4C93-8476-EA8A31DBB1A7}" type="presOf" srcId="{BFD0F65E-E73C-4D33-AA15-25E1795E01A5}" destId="{30A95706-0FB4-41A8-A7D5-5021E271A4F5}" srcOrd="0" destOrd="0" presId="urn:microsoft.com/office/officeart/2005/8/layout/cycle5"/>
    <dgm:cxn modelId="{9FC5FC56-7CD9-4FD9-B4CD-3FCDF3885ABA}" type="presOf" srcId="{9A3522A1-D0B3-4A60-8808-E680715C8F26}" destId="{F9EBC0FE-7029-4E0D-B937-77F1C5E65D8A}" srcOrd="0" destOrd="0" presId="urn:microsoft.com/office/officeart/2005/8/layout/cycle5"/>
    <dgm:cxn modelId="{26637208-842A-4394-885E-941C6DC1C626}" type="presOf" srcId="{0FD4A9C7-6F28-4033-B8A9-A89015D757B0}" destId="{931ADFA2-776A-4545-85D3-7E65AF8770E8}" srcOrd="0" destOrd="0" presId="urn:microsoft.com/office/officeart/2005/8/layout/cycle5"/>
    <dgm:cxn modelId="{81005B8D-5EE0-4D57-9AD0-8169C84DCA4F}" srcId="{4E9C6E5F-3D42-4DDD-98D2-3CEF26F95B4D}" destId="{9FB1BA1E-EAD3-415A-9B11-1AAEEDFB7182}" srcOrd="2" destOrd="0" parTransId="{66EB236B-A2EE-4F94-BADA-AAB48269B6BC}" sibTransId="{9A3522A1-D0B3-4A60-8808-E680715C8F26}"/>
    <dgm:cxn modelId="{920BEC8C-0203-4BC2-829C-EC8B78EBA599}" type="presOf" srcId="{4E9C6E5F-3D42-4DDD-98D2-3CEF26F95B4D}" destId="{BDA9942B-8734-4F44-B046-56F8A7F03731}" srcOrd="0" destOrd="0" presId="urn:microsoft.com/office/officeart/2005/8/layout/cycle5"/>
    <dgm:cxn modelId="{950720A2-7EA5-40BB-B5DF-9F9B9B272B84}" srcId="{4E9C6E5F-3D42-4DDD-98D2-3CEF26F95B4D}" destId="{0FD4A9C7-6F28-4033-B8A9-A89015D757B0}" srcOrd="3" destOrd="0" parTransId="{0E3FE301-91FD-4B84-B96E-2896767662D2}" sibTransId="{BFD0F65E-E73C-4D33-AA15-25E1795E01A5}"/>
    <dgm:cxn modelId="{26C9A93E-902A-45BA-8367-D09A717518B5}" srcId="{4E9C6E5F-3D42-4DDD-98D2-3CEF26F95B4D}" destId="{8F4AB551-0E5E-48EB-880B-3ACB0599D70D}" srcOrd="4" destOrd="0" parTransId="{7E19AADA-3695-40BA-BA28-C04A1670FF87}" sibTransId="{8ADB421B-BC1D-414F-943A-035A531413C7}"/>
    <dgm:cxn modelId="{0FD435A4-1B71-435B-9D60-551EAD5A5BB5}" type="presOf" srcId="{D2BA1C2A-16D3-4BCA-8386-9AE9C33F2A1D}" destId="{6EAE95EA-D57B-408A-BA1E-11B5A5EC42B7}" srcOrd="0" destOrd="0" presId="urn:microsoft.com/office/officeart/2005/8/layout/cycle5"/>
    <dgm:cxn modelId="{794BB53D-655F-4218-AD8C-34D5A46E134F}" type="presOf" srcId="{D02B77C7-3CE7-4780-BC9A-9C74EA16C82A}" destId="{B4DCCC1D-BF30-4CDC-AAD8-500AAB51C301}" srcOrd="0" destOrd="0" presId="urn:microsoft.com/office/officeart/2005/8/layout/cycle5"/>
    <dgm:cxn modelId="{7DD24EA4-4D46-42AE-B354-9D90A71B5646}" type="presOf" srcId="{8ADB421B-BC1D-414F-943A-035A531413C7}" destId="{AE528DC2-FCFF-4165-8E8F-7023A35FCE31}" srcOrd="0" destOrd="0" presId="urn:microsoft.com/office/officeart/2005/8/layout/cycle5"/>
    <dgm:cxn modelId="{14EB7C2F-55E8-4C23-827B-87CA2F3BA89D}" type="presOf" srcId="{8F4AB551-0E5E-48EB-880B-3ACB0599D70D}" destId="{BFFD738C-6981-4F1E-833A-47F315AF71FF}" srcOrd="0" destOrd="0" presId="urn:microsoft.com/office/officeart/2005/8/layout/cycle5"/>
    <dgm:cxn modelId="{DA6C076B-D5DD-4946-9720-3166E4AE412E}" srcId="{4E9C6E5F-3D42-4DDD-98D2-3CEF26F95B4D}" destId="{D2BA1C2A-16D3-4BCA-8386-9AE9C33F2A1D}" srcOrd="1" destOrd="0" parTransId="{4BC5EC4B-2022-4FB7-BCF4-B58CCA667E90}" sibTransId="{5D0DB9E9-1DBD-4E3A-A83A-84B0516115D7}"/>
    <dgm:cxn modelId="{F879844C-D525-4E98-A1B8-15A808C73711}" type="presOf" srcId="{5D0DB9E9-1DBD-4E3A-A83A-84B0516115D7}" destId="{20A15319-B0F4-4709-B166-7F941961BF8D}" srcOrd="0" destOrd="0" presId="urn:microsoft.com/office/officeart/2005/8/layout/cycle5"/>
    <dgm:cxn modelId="{56A483CC-4486-465A-9DA3-286BACC516DA}" srcId="{4E9C6E5F-3D42-4DDD-98D2-3CEF26F95B4D}" destId="{D02B77C7-3CE7-4780-BC9A-9C74EA16C82A}" srcOrd="0" destOrd="0" parTransId="{7FB39114-B872-4E68-A156-D925A0C5EEBC}" sibTransId="{283A07C4-9B13-4BF7-A6F2-98E941E76634}"/>
    <dgm:cxn modelId="{5A6BD7A2-AE5E-4706-85C6-41B3F4A03845}" type="presOf" srcId="{283A07C4-9B13-4BF7-A6F2-98E941E76634}" destId="{08796453-88A1-403F-BC0F-7696B10E70C6}" srcOrd="0" destOrd="0" presId="urn:microsoft.com/office/officeart/2005/8/layout/cycle5"/>
    <dgm:cxn modelId="{67FA8F17-ED46-4FDA-827A-F0D567246A3A}" type="presOf" srcId="{9FB1BA1E-EAD3-415A-9B11-1AAEEDFB7182}" destId="{35B31914-8772-45D9-B7A4-77CEE0DE0B61}" srcOrd="0" destOrd="0" presId="urn:microsoft.com/office/officeart/2005/8/layout/cycle5"/>
    <dgm:cxn modelId="{0EF0F7CA-0C6F-4D3C-B4C9-1081D20B4EDC}" type="presParOf" srcId="{BDA9942B-8734-4F44-B046-56F8A7F03731}" destId="{B4DCCC1D-BF30-4CDC-AAD8-500AAB51C301}" srcOrd="0" destOrd="0" presId="urn:microsoft.com/office/officeart/2005/8/layout/cycle5"/>
    <dgm:cxn modelId="{B1908294-37D8-4B97-A712-468C5A1F1B60}" type="presParOf" srcId="{BDA9942B-8734-4F44-B046-56F8A7F03731}" destId="{E0CEA837-7B25-43D0-8A21-06A01C09BF46}" srcOrd="1" destOrd="0" presId="urn:microsoft.com/office/officeart/2005/8/layout/cycle5"/>
    <dgm:cxn modelId="{9C4CFACE-1B2F-4B3F-9543-1334EF898F20}" type="presParOf" srcId="{BDA9942B-8734-4F44-B046-56F8A7F03731}" destId="{08796453-88A1-403F-BC0F-7696B10E70C6}" srcOrd="2" destOrd="0" presId="urn:microsoft.com/office/officeart/2005/8/layout/cycle5"/>
    <dgm:cxn modelId="{27767E44-3C89-478C-9378-EF01FBB1E473}" type="presParOf" srcId="{BDA9942B-8734-4F44-B046-56F8A7F03731}" destId="{6EAE95EA-D57B-408A-BA1E-11B5A5EC42B7}" srcOrd="3" destOrd="0" presId="urn:microsoft.com/office/officeart/2005/8/layout/cycle5"/>
    <dgm:cxn modelId="{2B1FDBF7-0ADE-4CD7-A5B5-C72160DA4BF2}" type="presParOf" srcId="{BDA9942B-8734-4F44-B046-56F8A7F03731}" destId="{B3C6376E-7F91-4D1A-8E08-9E304DA5DD3B}" srcOrd="4" destOrd="0" presId="urn:microsoft.com/office/officeart/2005/8/layout/cycle5"/>
    <dgm:cxn modelId="{22B84C57-0240-4B71-A574-8099A25889F4}" type="presParOf" srcId="{BDA9942B-8734-4F44-B046-56F8A7F03731}" destId="{20A15319-B0F4-4709-B166-7F941961BF8D}" srcOrd="5" destOrd="0" presId="urn:microsoft.com/office/officeart/2005/8/layout/cycle5"/>
    <dgm:cxn modelId="{B1AD5344-C59C-45AE-8959-741CAB5CEE4C}" type="presParOf" srcId="{BDA9942B-8734-4F44-B046-56F8A7F03731}" destId="{35B31914-8772-45D9-B7A4-77CEE0DE0B61}" srcOrd="6" destOrd="0" presId="urn:microsoft.com/office/officeart/2005/8/layout/cycle5"/>
    <dgm:cxn modelId="{220DDB87-BB9B-48F1-A097-FE455DD3ABF0}" type="presParOf" srcId="{BDA9942B-8734-4F44-B046-56F8A7F03731}" destId="{7F315D47-8775-4BBA-B965-8559DB4FB039}" srcOrd="7" destOrd="0" presId="urn:microsoft.com/office/officeart/2005/8/layout/cycle5"/>
    <dgm:cxn modelId="{49A368E7-2CD3-4798-80F6-EA311642BA30}" type="presParOf" srcId="{BDA9942B-8734-4F44-B046-56F8A7F03731}" destId="{F9EBC0FE-7029-4E0D-B937-77F1C5E65D8A}" srcOrd="8" destOrd="0" presId="urn:microsoft.com/office/officeart/2005/8/layout/cycle5"/>
    <dgm:cxn modelId="{3DC2D1E2-0E62-420A-88B4-573FB28BC52F}" type="presParOf" srcId="{BDA9942B-8734-4F44-B046-56F8A7F03731}" destId="{931ADFA2-776A-4545-85D3-7E65AF8770E8}" srcOrd="9" destOrd="0" presId="urn:microsoft.com/office/officeart/2005/8/layout/cycle5"/>
    <dgm:cxn modelId="{0AEA905A-523C-4CB9-8017-AB23ADD35292}" type="presParOf" srcId="{BDA9942B-8734-4F44-B046-56F8A7F03731}" destId="{16A9736C-5B3B-44AE-8FDF-D5028EF481FA}" srcOrd="10" destOrd="0" presId="urn:microsoft.com/office/officeart/2005/8/layout/cycle5"/>
    <dgm:cxn modelId="{22D7A132-F942-44D4-A979-010DD1F16BA9}" type="presParOf" srcId="{BDA9942B-8734-4F44-B046-56F8A7F03731}" destId="{30A95706-0FB4-41A8-A7D5-5021E271A4F5}" srcOrd="11" destOrd="0" presId="urn:microsoft.com/office/officeart/2005/8/layout/cycle5"/>
    <dgm:cxn modelId="{1D34B66A-6701-4127-BD0F-6CE309E2BC30}" type="presParOf" srcId="{BDA9942B-8734-4F44-B046-56F8A7F03731}" destId="{BFFD738C-6981-4F1E-833A-47F315AF71FF}" srcOrd="12" destOrd="0" presId="urn:microsoft.com/office/officeart/2005/8/layout/cycle5"/>
    <dgm:cxn modelId="{760B59EB-1B7C-4460-9E3E-8D15724BB18B}" type="presParOf" srcId="{BDA9942B-8734-4F44-B046-56F8A7F03731}" destId="{3A4FEEFD-86FF-4783-B3BF-3F57E2FBFBE5}" srcOrd="13" destOrd="0" presId="urn:microsoft.com/office/officeart/2005/8/layout/cycle5"/>
    <dgm:cxn modelId="{6012A600-C869-44B8-89D2-253AD9250286}" type="presParOf" srcId="{BDA9942B-8734-4F44-B046-56F8A7F03731}" destId="{AE528DC2-FCFF-4165-8E8F-7023A35FCE31}"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7E2B2B-FDAE-4383-BB3E-B10BD12D2527}" type="doc">
      <dgm:prSet loTypeId="urn:microsoft.com/office/officeart/2005/8/layout/pyramid1" loCatId="pyramid" qsTypeId="urn:microsoft.com/office/officeart/2005/8/quickstyle/simple3" qsCatId="simple" csTypeId="urn:microsoft.com/office/officeart/2005/8/colors/accent1_2" csCatId="accent1" phldr="1"/>
      <dgm:spPr/>
    </dgm:pt>
    <dgm:pt modelId="{1FAA40B3-CA6D-43F3-A3E9-7995847770B7}">
      <dgm:prSet phldrT="[Text]" custT="1"/>
      <dgm:spPr/>
      <dgm:t>
        <a:bodyPr/>
        <a:lstStyle/>
        <a:p>
          <a:endParaRPr lang="en-US" sz="900" dirty="0">
            <a:latin typeface="Arial" panose="020B0604020202020204" pitchFamily="34" charset="0"/>
            <a:cs typeface="Arial" panose="020B0604020202020204" pitchFamily="34" charset="0"/>
          </a:endParaRPr>
        </a:p>
      </dgm:t>
    </dgm:pt>
    <dgm:pt modelId="{C1E90CB0-ECE4-4FE5-8081-2A24C1C5CFFE}" type="parTrans" cxnId="{F1C4D42D-A33C-4577-8374-F48AC1AFD704}">
      <dgm:prSet/>
      <dgm:spPr/>
      <dgm:t>
        <a:bodyPr/>
        <a:lstStyle/>
        <a:p>
          <a:endParaRPr lang="en-US" sz="900"/>
        </a:p>
      </dgm:t>
    </dgm:pt>
    <dgm:pt modelId="{649FAED3-749C-4316-8922-2CAE6A4C79E6}" type="sibTrans" cxnId="{F1C4D42D-A33C-4577-8374-F48AC1AFD704}">
      <dgm:prSet/>
      <dgm:spPr/>
      <dgm:t>
        <a:bodyPr/>
        <a:lstStyle/>
        <a:p>
          <a:endParaRPr lang="en-US" sz="900"/>
        </a:p>
      </dgm:t>
    </dgm:pt>
    <dgm:pt modelId="{7036C907-B8F8-45FD-800C-4F40F6924088}">
      <dgm:prSet phldrT="[Text]" custT="1"/>
      <dgm:spPr/>
      <dgm:t>
        <a:bodyPr/>
        <a:lstStyle/>
        <a:p>
          <a:r>
            <a:rPr lang="mn-MN" sz="900" dirty="0" smtClean="0">
              <a:latin typeface="Arial" panose="020B0604020202020204" pitchFamily="34" charset="0"/>
              <a:cs typeface="Arial" panose="020B0604020202020204" pitchFamily="34" charset="0"/>
            </a:rPr>
            <a:t>ХУУЛИЙН ХЭРЭГЖИЛТ ХАНГАГДАХ</a:t>
          </a:r>
          <a:endParaRPr lang="en-US" sz="900" dirty="0">
            <a:latin typeface="Arial" panose="020B0604020202020204" pitchFamily="34" charset="0"/>
            <a:cs typeface="Arial" panose="020B0604020202020204" pitchFamily="34" charset="0"/>
          </a:endParaRPr>
        </a:p>
      </dgm:t>
    </dgm:pt>
    <dgm:pt modelId="{15428BDC-DB91-4CC8-9F51-5333EBE39A00}" type="parTrans" cxnId="{E05A175D-FF9A-4F27-AC22-E2AAE29BDCE4}">
      <dgm:prSet/>
      <dgm:spPr/>
      <dgm:t>
        <a:bodyPr/>
        <a:lstStyle/>
        <a:p>
          <a:endParaRPr lang="en-US" sz="900"/>
        </a:p>
      </dgm:t>
    </dgm:pt>
    <dgm:pt modelId="{EE76D044-A5F8-42C9-B827-17F7C9294C76}" type="sibTrans" cxnId="{E05A175D-FF9A-4F27-AC22-E2AAE29BDCE4}">
      <dgm:prSet/>
      <dgm:spPr/>
      <dgm:t>
        <a:bodyPr/>
        <a:lstStyle/>
        <a:p>
          <a:endParaRPr lang="en-US" sz="900"/>
        </a:p>
      </dgm:t>
    </dgm:pt>
    <dgm:pt modelId="{9FC2F6C7-1291-41FE-80D1-34C06982934D}">
      <dgm:prSet custT="1"/>
      <dgm:spPr/>
      <dgm:t>
        <a:bodyPr/>
        <a:lstStyle/>
        <a:p>
          <a:r>
            <a:rPr lang="mn-MN" sz="1200">
              <a:latin typeface="Arial" panose="020B0604020202020204" pitchFamily="34" charset="0"/>
              <a:cs typeface="Arial" panose="020B0604020202020204" pitchFamily="34" charset="0"/>
            </a:rPr>
            <a:t>АЛБАН ТУШААЛТНЫ ШИЙДВЭР ХУУЛЬ ЁСНЫ ХАРИУЦЛАГА БҮХИЙ ГАРАХ</a:t>
          </a:r>
          <a:endParaRPr lang="en-US" sz="1200">
            <a:latin typeface="Arial" panose="020B0604020202020204" pitchFamily="34" charset="0"/>
            <a:cs typeface="Arial" panose="020B0604020202020204" pitchFamily="34" charset="0"/>
          </a:endParaRPr>
        </a:p>
      </dgm:t>
    </dgm:pt>
    <dgm:pt modelId="{FC53DDC7-20E7-4190-8337-0C3C03166EF4}" type="parTrans" cxnId="{A8D90259-4D8F-4340-89FD-2AA9A04C06C7}">
      <dgm:prSet/>
      <dgm:spPr/>
      <dgm:t>
        <a:bodyPr/>
        <a:lstStyle/>
        <a:p>
          <a:endParaRPr lang="en-US"/>
        </a:p>
      </dgm:t>
    </dgm:pt>
    <dgm:pt modelId="{D24BDC01-601A-4C01-ABAE-0AF867E468E1}" type="sibTrans" cxnId="{A8D90259-4D8F-4340-89FD-2AA9A04C06C7}">
      <dgm:prSet/>
      <dgm:spPr/>
      <dgm:t>
        <a:bodyPr/>
        <a:lstStyle/>
        <a:p>
          <a:endParaRPr lang="en-US"/>
        </a:p>
      </dgm:t>
    </dgm:pt>
    <dgm:pt modelId="{C174C565-F2E1-458C-AA8E-A178D1DCF404}">
      <dgm:prSet phldrT="[Text]" custT="1"/>
      <dgm:spPr/>
      <dgm:t>
        <a:bodyPr/>
        <a:lstStyle/>
        <a:p>
          <a:r>
            <a:rPr lang="mn-MN" sz="900" dirty="0">
              <a:latin typeface="Arial" panose="020B0604020202020204" pitchFamily="34" charset="0"/>
              <a:cs typeface="Arial" panose="020B0604020202020204" pitchFamily="34" charset="0"/>
            </a:rPr>
            <a:t>ТӨРИЙН АЛБА ТОГТВОРЖИНО</a:t>
          </a:r>
          <a:endParaRPr lang="en-US" sz="900" dirty="0">
            <a:latin typeface="Arial" panose="020B0604020202020204" pitchFamily="34" charset="0"/>
            <a:cs typeface="Arial" panose="020B0604020202020204" pitchFamily="34" charset="0"/>
          </a:endParaRPr>
        </a:p>
      </dgm:t>
    </dgm:pt>
    <dgm:pt modelId="{6A5D833E-C138-4E49-B499-F3A23043634F}" type="sibTrans" cxnId="{B37B57DC-31B3-4182-8CE9-765899E4F72D}">
      <dgm:prSet/>
      <dgm:spPr/>
      <dgm:t>
        <a:bodyPr/>
        <a:lstStyle/>
        <a:p>
          <a:endParaRPr lang="en-US" sz="900"/>
        </a:p>
      </dgm:t>
    </dgm:pt>
    <dgm:pt modelId="{356421CD-37CB-4731-B4DA-944D87EC2B93}" type="parTrans" cxnId="{B37B57DC-31B3-4182-8CE9-765899E4F72D}">
      <dgm:prSet/>
      <dgm:spPr/>
      <dgm:t>
        <a:bodyPr/>
        <a:lstStyle/>
        <a:p>
          <a:endParaRPr lang="en-US" sz="900"/>
        </a:p>
      </dgm:t>
    </dgm:pt>
    <dgm:pt modelId="{BFF55B97-EF6F-4289-9F57-8EC2EDF81A62}" type="pres">
      <dgm:prSet presAssocID="{3D7E2B2B-FDAE-4383-BB3E-B10BD12D2527}" presName="Name0" presStyleCnt="0">
        <dgm:presLayoutVars>
          <dgm:dir/>
          <dgm:animLvl val="lvl"/>
          <dgm:resizeHandles val="exact"/>
        </dgm:presLayoutVars>
      </dgm:prSet>
      <dgm:spPr/>
    </dgm:pt>
    <dgm:pt modelId="{E4732443-F1FA-4F8F-855E-71D1584C9D40}" type="pres">
      <dgm:prSet presAssocID="{1FAA40B3-CA6D-43F3-A3E9-7995847770B7}" presName="Name8" presStyleCnt="0"/>
      <dgm:spPr/>
    </dgm:pt>
    <dgm:pt modelId="{936DA831-3A0E-4ABA-BD36-3B6D40E04C04}" type="pres">
      <dgm:prSet presAssocID="{1FAA40B3-CA6D-43F3-A3E9-7995847770B7}" presName="level" presStyleLbl="node1" presStyleIdx="0" presStyleCnt="4">
        <dgm:presLayoutVars>
          <dgm:chMax val="1"/>
          <dgm:bulletEnabled val="1"/>
        </dgm:presLayoutVars>
      </dgm:prSet>
      <dgm:spPr/>
      <dgm:t>
        <a:bodyPr/>
        <a:lstStyle/>
        <a:p>
          <a:endParaRPr lang="en-US"/>
        </a:p>
      </dgm:t>
    </dgm:pt>
    <dgm:pt modelId="{7CE55DBA-050A-45B0-AC0D-C4553FA34F60}" type="pres">
      <dgm:prSet presAssocID="{1FAA40B3-CA6D-43F3-A3E9-7995847770B7}" presName="levelTx" presStyleLbl="revTx" presStyleIdx="0" presStyleCnt="0">
        <dgm:presLayoutVars>
          <dgm:chMax val="1"/>
          <dgm:bulletEnabled val="1"/>
        </dgm:presLayoutVars>
      </dgm:prSet>
      <dgm:spPr/>
      <dgm:t>
        <a:bodyPr/>
        <a:lstStyle/>
        <a:p>
          <a:endParaRPr lang="en-US"/>
        </a:p>
      </dgm:t>
    </dgm:pt>
    <dgm:pt modelId="{671BE6B6-CB9E-4C7F-A61A-E870E81F1250}" type="pres">
      <dgm:prSet presAssocID="{C174C565-F2E1-458C-AA8E-A178D1DCF404}" presName="Name8" presStyleCnt="0"/>
      <dgm:spPr/>
    </dgm:pt>
    <dgm:pt modelId="{E822B61D-6580-401E-8E38-E61BB62F616C}" type="pres">
      <dgm:prSet presAssocID="{C174C565-F2E1-458C-AA8E-A178D1DCF404}" presName="level" presStyleLbl="node1" presStyleIdx="1" presStyleCnt="4" custLinFactNeighborX="0" custLinFactNeighborY="-624">
        <dgm:presLayoutVars>
          <dgm:chMax val="1"/>
          <dgm:bulletEnabled val="1"/>
        </dgm:presLayoutVars>
      </dgm:prSet>
      <dgm:spPr/>
      <dgm:t>
        <a:bodyPr/>
        <a:lstStyle/>
        <a:p>
          <a:endParaRPr lang="en-US"/>
        </a:p>
      </dgm:t>
    </dgm:pt>
    <dgm:pt modelId="{7A96620D-1E3A-4FE0-BC4C-CA8E572216D0}" type="pres">
      <dgm:prSet presAssocID="{C174C565-F2E1-458C-AA8E-A178D1DCF404}" presName="levelTx" presStyleLbl="revTx" presStyleIdx="0" presStyleCnt="0">
        <dgm:presLayoutVars>
          <dgm:chMax val="1"/>
          <dgm:bulletEnabled val="1"/>
        </dgm:presLayoutVars>
      </dgm:prSet>
      <dgm:spPr/>
      <dgm:t>
        <a:bodyPr/>
        <a:lstStyle/>
        <a:p>
          <a:endParaRPr lang="en-US"/>
        </a:p>
      </dgm:t>
    </dgm:pt>
    <dgm:pt modelId="{56DFF819-1F5F-420B-AB57-6C324E5FFFC7}" type="pres">
      <dgm:prSet presAssocID="{7036C907-B8F8-45FD-800C-4F40F6924088}" presName="Name8" presStyleCnt="0"/>
      <dgm:spPr/>
    </dgm:pt>
    <dgm:pt modelId="{5AF2E123-6664-4FA5-A8F9-A049B49C5ADB}" type="pres">
      <dgm:prSet presAssocID="{7036C907-B8F8-45FD-800C-4F40F6924088}" presName="level" presStyleLbl="node1" presStyleIdx="2" presStyleCnt="4" custLinFactNeighborX="-267">
        <dgm:presLayoutVars>
          <dgm:chMax val="1"/>
          <dgm:bulletEnabled val="1"/>
        </dgm:presLayoutVars>
      </dgm:prSet>
      <dgm:spPr/>
      <dgm:t>
        <a:bodyPr/>
        <a:lstStyle/>
        <a:p>
          <a:endParaRPr lang="en-US"/>
        </a:p>
      </dgm:t>
    </dgm:pt>
    <dgm:pt modelId="{99293FAA-FCC5-496C-8F47-E215F3B9D886}" type="pres">
      <dgm:prSet presAssocID="{7036C907-B8F8-45FD-800C-4F40F6924088}" presName="levelTx" presStyleLbl="revTx" presStyleIdx="0" presStyleCnt="0">
        <dgm:presLayoutVars>
          <dgm:chMax val="1"/>
          <dgm:bulletEnabled val="1"/>
        </dgm:presLayoutVars>
      </dgm:prSet>
      <dgm:spPr/>
      <dgm:t>
        <a:bodyPr/>
        <a:lstStyle/>
        <a:p>
          <a:endParaRPr lang="en-US"/>
        </a:p>
      </dgm:t>
    </dgm:pt>
    <dgm:pt modelId="{FC6AD113-C15D-432B-A7C0-CA775EA68765}" type="pres">
      <dgm:prSet presAssocID="{9FC2F6C7-1291-41FE-80D1-34C06982934D}" presName="Name8" presStyleCnt="0"/>
      <dgm:spPr/>
    </dgm:pt>
    <dgm:pt modelId="{1E8ED107-1344-4D5A-8B39-7EEA0894C82D}" type="pres">
      <dgm:prSet presAssocID="{9FC2F6C7-1291-41FE-80D1-34C06982934D}" presName="level" presStyleLbl="node1" presStyleIdx="3" presStyleCnt="4">
        <dgm:presLayoutVars>
          <dgm:chMax val="1"/>
          <dgm:bulletEnabled val="1"/>
        </dgm:presLayoutVars>
      </dgm:prSet>
      <dgm:spPr/>
      <dgm:t>
        <a:bodyPr/>
        <a:lstStyle/>
        <a:p>
          <a:endParaRPr lang="en-US"/>
        </a:p>
      </dgm:t>
    </dgm:pt>
    <dgm:pt modelId="{3846B655-451E-47CD-8A70-624E6CCC467E}" type="pres">
      <dgm:prSet presAssocID="{9FC2F6C7-1291-41FE-80D1-34C06982934D}" presName="levelTx" presStyleLbl="revTx" presStyleIdx="0" presStyleCnt="0">
        <dgm:presLayoutVars>
          <dgm:chMax val="1"/>
          <dgm:bulletEnabled val="1"/>
        </dgm:presLayoutVars>
      </dgm:prSet>
      <dgm:spPr/>
      <dgm:t>
        <a:bodyPr/>
        <a:lstStyle/>
        <a:p>
          <a:endParaRPr lang="en-US"/>
        </a:p>
      </dgm:t>
    </dgm:pt>
  </dgm:ptLst>
  <dgm:cxnLst>
    <dgm:cxn modelId="{32501321-B68C-44C8-8C13-896286FBF339}" type="presOf" srcId="{3D7E2B2B-FDAE-4383-BB3E-B10BD12D2527}" destId="{BFF55B97-EF6F-4289-9F57-8EC2EDF81A62}" srcOrd="0" destOrd="0" presId="urn:microsoft.com/office/officeart/2005/8/layout/pyramid1"/>
    <dgm:cxn modelId="{60852AEB-5A25-4482-B917-BBFF53BF03F5}" type="presOf" srcId="{C174C565-F2E1-458C-AA8E-A178D1DCF404}" destId="{7A96620D-1E3A-4FE0-BC4C-CA8E572216D0}" srcOrd="1" destOrd="0" presId="urn:microsoft.com/office/officeart/2005/8/layout/pyramid1"/>
    <dgm:cxn modelId="{B37B57DC-31B3-4182-8CE9-765899E4F72D}" srcId="{3D7E2B2B-FDAE-4383-BB3E-B10BD12D2527}" destId="{C174C565-F2E1-458C-AA8E-A178D1DCF404}" srcOrd="1" destOrd="0" parTransId="{356421CD-37CB-4731-B4DA-944D87EC2B93}" sibTransId="{6A5D833E-C138-4E49-B499-F3A23043634F}"/>
    <dgm:cxn modelId="{0C61EA91-B93A-4795-B840-CF7870B34357}" type="presOf" srcId="{9FC2F6C7-1291-41FE-80D1-34C06982934D}" destId="{1E8ED107-1344-4D5A-8B39-7EEA0894C82D}" srcOrd="0" destOrd="0" presId="urn:microsoft.com/office/officeart/2005/8/layout/pyramid1"/>
    <dgm:cxn modelId="{78FB66DE-FCCE-43F6-94A4-08859E74B7DD}" type="presOf" srcId="{7036C907-B8F8-45FD-800C-4F40F6924088}" destId="{99293FAA-FCC5-496C-8F47-E215F3B9D886}" srcOrd="1" destOrd="0" presId="urn:microsoft.com/office/officeart/2005/8/layout/pyramid1"/>
    <dgm:cxn modelId="{C3A9F7C4-44D9-464C-8596-43D393B51398}" type="presOf" srcId="{C174C565-F2E1-458C-AA8E-A178D1DCF404}" destId="{E822B61D-6580-401E-8E38-E61BB62F616C}" srcOrd="0" destOrd="0" presId="urn:microsoft.com/office/officeart/2005/8/layout/pyramid1"/>
    <dgm:cxn modelId="{F1C4D42D-A33C-4577-8374-F48AC1AFD704}" srcId="{3D7E2B2B-FDAE-4383-BB3E-B10BD12D2527}" destId="{1FAA40B3-CA6D-43F3-A3E9-7995847770B7}" srcOrd="0" destOrd="0" parTransId="{C1E90CB0-ECE4-4FE5-8081-2A24C1C5CFFE}" sibTransId="{649FAED3-749C-4316-8922-2CAE6A4C79E6}"/>
    <dgm:cxn modelId="{E5E345E8-A037-4516-B727-194401BDE0A5}" type="presOf" srcId="{1FAA40B3-CA6D-43F3-A3E9-7995847770B7}" destId="{936DA831-3A0E-4ABA-BD36-3B6D40E04C04}" srcOrd="0" destOrd="0" presId="urn:microsoft.com/office/officeart/2005/8/layout/pyramid1"/>
    <dgm:cxn modelId="{1DA49DDE-423D-4EA2-BB1E-A210F9354391}" type="presOf" srcId="{1FAA40B3-CA6D-43F3-A3E9-7995847770B7}" destId="{7CE55DBA-050A-45B0-AC0D-C4553FA34F60}" srcOrd="1" destOrd="0" presId="urn:microsoft.com/office/officeart/2005/8/layout/pyramid1"/>
    <dgm:cxn modelId="{E05A175D-FF9A-4F27-AC22-E2AAE29BDCE4}" srcId="{3D7E2B2B-FDAE-4383-BB3E-B10BD12D2527}" destId="{7036C907-B8F8-45FD-800C-4F40F6924088}" srcOrd="2" destOrd="0" parTransId="{15428BDC-DB91-4CC8-9F51-5333EBE39A00}" sibTransId="{EE76D044-A5F8-42C9-B827-17F7C9294C76}"/>
    <dgm:cxn modelId="{A8D90259-4D8F-4340-89FD-2AA9A04C06C7}" srcId="{3D7E2B2B-FDAE-4383-BB3E-B10BD12D2527}" destId="{9FC2F6C7-1291-41FE-80D1-34C06982934D}" srcOrd="3" destOrd="0" parTransId="{FC53DDC7-20E7-4190-8337-0C3C03166EF4}" sibTransId="{D24BDC01-601A-4C01-ABAE-0AF867E468E1}"/>
    <dgm:cxn modelId="{9361CA9E-13C4-420A-9E68-0A00271C9A11}" type="presOf" srcId="{7036C907-B8F8-45FD-800C-4F40F6924088}" destId="{5AF2E123-6664-4FA5-A8F9-A049B49C5ADB}" srcOrd="0" destOrd="0" presId="urn:microsoft.com/office/officeart/2005/8/layout/pyramid1"/>
    <dgm:cxn modelId="{9FF18004-C247-469C-8BF1-140F8506CDDE}" type="presOf" srcId="{9FC2F6C7-1291-41FE-80D1-34C06982934D}" destId="{3846B655-451E-47CD-8A70-624E6CCC467E}" srcOrd="1" destOrd="0" presId="urn:microsoft.com/office/officeart/2005/8/layout/pyramid1"/>
    <dgm:cxn modelId="{59512EC5-F479-4F43-8034-2F5D8C3F6CE6}" type="presParOf" srcId="{BFF55B97-EF6F-4289-9F57-8EC2EDF81A62}" destId="{E4732443-F1FA-4F8F-855E-71D1584C9D40}" srcOrd="0" destOrd="0" presId="urn:microsoft.com/office/officeart/2005/8/layout/pyramid1"/>
    <dgm:cxn modelId="{5DB5EE88-5037-42BE-8FAD-60C7961F4E21}" type="presParOf" srcId="{E4732443-F1FA-4F8F-855E-71D1584C9D40}" destId="{936DA831-3A0E-4ABA-BD36-3B6D40E04C04}" srcOrd="0" destOrd="0" presId="urn:microsoft.com/office/officeart/2005/8/layout/pyramid1"/>
    <dgm:cxn modelId="{152BADE8-567C-4645-8A2A-A84FABFFB231}" type="presParOf" srcId="{E4732443-F1FA-4F8F-855E-71D1584C9D40}" destId="{7CE55DBA-050A-45B0-AC0D-C4553FA34F60}" srcOrd="1" destOrd="0" presId="urn:microsoft.com/office/officeart/2005/8/layout/pyramid1"/>
    <dgm:cxn modelId="{959F42AE-5D66-4801-B890-AA76F7DD38B7}" type="presParOf" srcId="{BFF55B97-EF6F-4289-9F57-8EC2EDF81A62}" destId="{671BE6B6-CB9E-4C7F-A61A-E870E81F1250}" srcOrd="1" destOrd="0" presId="urn:microsoft.com/office/officeart/2005/8/layout/pyramid1"/>
    <dgm:cxn modelId="{46B56F07-4B4B-4FC5-83C9-307BA51EBA5D}" type="presParOf" srcId="{671BE6B6-CB9E-4C7F-A61A-E870E81F1250}" destId="{E822B61D-6580-401E-8E38-E61BB62F616C}" srcOrd="0" destOrd="0" presId="urn:microsoft.com/office/officeart/2005/8/layout/pyramid1"/>
    <dgm:cxn modelId="{B486DCB2-8DFB-4974-86E0-C64F342461FC}" type="presParOf" srcId="{671BE6B6-CB9E-4C7F-A61A-E870E81F1250}" destId="{7A96620D-1E3A-4FE0-BC4C-CA8E572216D0}" srcOrd="1" destOrd="0" presId="urn:microsoft.com/office/officeart/2005/8/layout/pyramid1"/>
    <dgm:cxn modelId="{8634FE51-DF68-4A4D-BD29-7ED33EB91C58}" type="presParOf" srcId="{BFF55B97-EF6F-4289-9F57-8EC2EDF81A62}" destId="{56DFF819-1F5F-420B-AB57-6C324E5FFFC7}" srcOrd="2" destOrd="0" presId="urn:microsoft.com/office/officeart/2005/8/layout/pyramid1"/>
    <dgm:cxn modelId="{F6B35C09-7D42-4911-82AC-638AC1B38EB0}" type="presParOf" srcId="{56DFF819-1F5F-420B-AB57-6C324E5FFFC7}" destId="{5AF2E123-6664-4FA5-A8F9-A049B49C5ADB}" srcOrd="0" destOrd="0" presId="urn:microsoft.com/office/officeart/2005/8/layout/pyramid1"/>
    <dgm:cxn modelId="{B776C096-59B8-4B93-ADDC-2AE7721492A1}" type="presParOf" srcId="{56DFF819-1F5F-420B-AB57-6C324E5FFFC7}" destId="{99293FAA-FCC5-496C-8F47-E215F3B9D886}" srcOrd="1" destOrd="0" presId="urn:microsoft.com/office/officeart/2005/8/layout/pyramid1"/>
    <dgm:cxn modelId="{58AC8E01-50E1-4EC3-97A8-B64D244DD0FB}" type="presParOf" srcId="{BFF55B97-EF6F-4289-9F57-8EC2EDF81A62}" destId="{FC6AD113-C15D-432B-A7C0-CA775EA68765}" srcOrd="3" destOrd="0" presId="urn:microsoft.com/office/officeart/2005/8/layout/pyramid1"/>
    <dgm:cxn modelId="{29C7CD25-3F06-44D8-8AF0-7EFAD6F89CCE}" type="presParOf" srcId="{FC6AD113-C15D-432B-A7C0-CA775EA68765}" destId="{1E8ED107-1344-4D5A-8B39-7EEA0894C82D}" srcOrd="0" destOrd="0" presId="urn:microsoft.com/office/officeart/2005/8/layout/pyramid1"/>
    <dgm:cxn modelId="{879A4332-CED1-46EF-82EB-54AD8421CD9A}" type="presParOf" srcId="{FC6AD113-C15D-432B-A7C0-CA775EA68765}" destId="{3846B655-451E-47CD-8A70-624E6CCC467E}" srcOrd="1" destOrd="0" presId="urn:microsoft.com/office/officeart/2005/8/layout/pyramid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7EED97-F4F2-4D3E-9247-8766B7FB0A2C}" type="doc">
      <dgm:prSet loTypeId="urn:microsoft.com/office/officeart/2005/8/layout/cycle5" loCatId="cycle" qsTypeId="urn:microsoft.com/office/officeart/2005/8/quickstyle/simple3" qsCatId="simple" csTypeId="urn:microsoft.com/office/officeart/2005/8/colors/accent1_2" csCatId="accent1" phldr="1"/>
      <dgm:spPr/>
      <dgm:t>
        <a:bodyPr/>
        <a:lstStyle/>
        <a:p>
          <a:endParaRPr lang="en-US"/>
        </a:p>
      </dgm:t>
    </dgm:pt>
    <dgm:pt modelId="{B0E75F94-BC70-46CF-8D4F-1BBF5236AC36}">
      <dgm:prSet phldrT="[Text]"/>
      <dgm:spPr/>
      <dgm:t>
        <a:bodyPr/>
        <a:lstStyle/>
        <a:p>
          <a:r>
            <a:rPr lang="mn-MN" dirty="0" smtClean="0">
              <a:solidFill>
                <a:srgbClr val="002060"/>
              </a:solidFill>
              <a:latin typeface="Tahoma" panose="020B0604030504040204" pitchFamily="34" charset="0"/>
              <a:ea typeface="Tahoma" panose="020B0604030504040204" pitchFamily="34" charset="0"/>
              <a:cs typeface="Tahoma" panose="020B0604030504040204" pitchFamily="34" charset="0"/>
            </a:rPr>
            <a:t>АУДИТОР</a:t>
          </a:r>
          <a:endParaRPr lang="en-US"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BE509D48-4989-46E2-B9BF-7E1B1D5C7BE3}" type="parTrans" cxnId="{52A2E83E-CBD8-43A0-BF60-214BD65E6AD5}">
      <dgm:prSet/>
      <dgm:spPr/>
      <dgm:t>
        <a:bodyPr/>
        <a:lstStyle/>
        <a:p>
          <a:endParaRPr lang="en-US"/>
        </a:p>
      </dgm:t>
    </dgm:pt>
    <dgm:pt modelId="{8C2A145F-FBCE-456D-AE12-156298FB4423}" type="sibTrans" cxnId="{52A2E83E-CBD8-43A0-BF60-214BD65E6AD5}">
      <dgm:prSet/>
      <dgm:spPr/>
      <dgm:t>
        <a:bodyPr/>
        <a:lstStyle/>
        <a:p>
          <a:endParaRPr lang="en-US"/>
        </a:p>
      </dgm:t>
    </dgm:pt>
    <dgm:pt modelId="{D8B08DCD-1A4A-4E99-B8F8-BAC0AEA05C8C}">
      <dgm:prSet phldrT="[Text]"/>
      <dgm:spPr/>
      <dgm:t>
        <a:bodyPr/>
        <a:lstStyle/>
        <a:p>
          <a:r>
            <a:rPr lang="mn-MN" dirty="0" smtClean="0">
              <a:solidFill>
                <a:srgbClr val="002060"/>
              </a:solidFill>
              <a:latin typeface="Tahoma" panose="020B0604030504040204" pitchFamily="34" charset="0"/>
              <a:ea typeface="Tahoma" panose="020B0604030504040204" pitchFamily="34" charset="0"/>
              <a:cs typeface="Tahoma" panose="020B0604030504040204" pitchFamily="34" charset="0"/>
            </a:rPr>
            <a:t>ЧИГ ҮҮРГЭЭ ГҮЙЦЭТГЭЭГҮЙ</a:t>
          </a:r>
          <a:endParaRPr lang="en-US"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27051202-2FC5-4BFC-A646-D660A2EAFFE4}" type="parTrans" cxnId="{33F0980C-0D50-4F86-A738-2258A96C1FFD}">
      <dgm:prSet/>
      <dgm:spPr/>
      <dgm:t>
        <a:bodyPr/>
        <a:lstStyle/>
        <a:p>
          <a:endParaRPr lang="en-US"/>
        </a:p>
      </dgm:t>
    </dgm:pt>
    <dgm:pt modelId="{A09DB1F5-D8CF-4C3E-BA4E-52F9C76A35C3}" type="sibTrans" cxnId="{33F0980C-0D50-4F86-A738-2258A96C1FFD}">
      <dgm:prSet/>
      <dgm:spPr/>
      <dgm:t>
        <a:bodyPr/>
        <a:lstStyle/>
        <a:p>
          <a:endParaRPr lang="en-US"/>
        </a:p>
      </dgm:t>
    </dgm:pt>
    <dgm:pt modelId="{2361CE50-B2A4-4D1F-B4AC-06BA2D054521}">
      <dgm:prSet phldrT="[Text]"/>
      <dgm:spPr/>
      <dgm:t>
        <a:bodyPr/>
        <a:lstStyle/>
        <a:p>
          <a:r>
            <a:rPr lang="mn-MN" dirty="0" smtClean="0">
              <a:solidFill>
                <a:srgbClr val="002060"/>
              </a:solidFill>
              <a:latin typeface="Tahoma" panose="020B0604030504040204" pitchFamily="34" charset="0"/>
              <a:ea typeface="Tahoma" panose="020B0604030504040204" pitchFamily="34" charset="0"/>
              <a:cs typeface="Tahoma" panose="020B0604030504040204" pitchFamily="34" charset="0"/>
            </a:rPr>
            <a:t>ХУУЛЬ БУС ЭС ҮЙЛДЭХҮЙ</a:t>
          </a:r>
          <a:endParaRPr lang="en-US"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2B774AE9-6952-4E93-A18E-2F6889207DED}" type="parTrans" cxnId="{1D724CE3-06B8-480D-88A1-FFE7CE11A2EF}">
      <dgm:prSet/>
      <dgm:spPr/>
      <dgm:t>
        <a:bodyPr/>
        <a:lstStyle/>
        <a:p>
          <a:endParaRPr lang="en-US"/>
        </a:p>
      </dgm:t>
    </dgm:pt>
    <dgm:pt modelId="{EAFD07BC-B477-4160-B8B6-5C0E1055B4D7}" type="sibTrans" cxnId="{1D724CE3-06B8-480D-88A1-FFE7CE11A2EF}">
      <dgm:prSet/>
      <dgm:spPr/>
      <dgm:t>
        <a:bodyPr/>
        <a:lstStyle/>
        <a:p>
          <a:endParaRPr lang="en-US"/>
        </a:p>
      </dgm:t>
    </dgm:pt>
    <dgm:pt modelId="{A33F5FBB-5FC2-412A-B566-02A6693FD7E7}">
      <dgm:prSet phldrT="[Text]"/>
      <dgm:spPr/>
      <dgm:t>
        <a:bodyPr/>
        <a:lstStyle/>
        <a:p>
          <a:r>
            <a:rPr lang="mn-MN" b="1" dirty="0" smtClean="0">
              <a:solidFill>
                <a:srgbClr val="002060"/>
              </a:solidFill>
              <a:latin typeface="Tahoma" panose="020B0604030504040204" pitchFamily="34" charset="0"/>
              <a:ea typeface="Tahoma" panose="020B0604030504040204" pitchFamily="34" charset="0"/>
              <a:cs typeface="Tahoma" panose="020B0604030504040204" pitchFamily="34" charset="0"/>
            </a:rPr>
            <a:t>ДААЛГАХ НЭХЭМЖЛЭЛ</a:t>
          </a: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5D73212-576A-4FBD-BFC2-CF42F88B1B86}" type="parTrans" cxnId="{78084B53-F541-405F-B921-1C48495B5E9F}">
      <dgm:prSet/>
      <dgm:spPr/>
      <dgm:t>
        <a:bodyPr/>
        <a:lstStyle/>
        <a:p>
          <a:endParaRPr lang="en-US"/>
        </a:p>
      </dgm:t>
    </dgm:pt>
    <dgm:pt modelId="{5FD3A117-806C-488E-B7BC-5F766610E59D}" type="sibTrans" cxnId="{78084B53-F541-405F-B921-1C48495B5E9F}">
      <dgm:prSet/>
      <dgm:spPr/>
      <dgm:t>
        <a:bodyPr/>
        <a:lstStyle/>
        <a:p>
          <a:endParaRPr lang="en-US"/>
        </a:p>
      </dgm:t>
    </dgm:pt>
    <dgm:pt modelId="{4744C012-AF60-4517-A7F4-0961781153C5}">
      <dgm:prSet phldrT="[Text]"/>
      <dgm:spPr/>
      <dgm:t>
        <a:bodyPr/>
        <a:lstStyle/>
        <a:p>
          <a:r>
            <a:rPr lang="mn-MN" dirty="0" smtClean="0">
              <a:solidFill>
                <a:srgbClr val="002060"/>
              </a:solidFill>
              <a:latin typeface="Tahoma" panose="020B0604030504040204" pitchFamily="34" charset="0"/>
              <a:ea typeface="Tahoma" panose="020B0604030504040204" pitchFamily="34" charset="0"/>
              <a:cs typeface="Tahoma" panose="020B0604030504040204" pitchFamily="34" charset="0"/>
            </a:rPr>
            <a:t>ШҮҮХИЙН ШИЙДВЭР</a:t>
          </a:r>
          <a:endParaRPr lang="en-US"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E19745F-43C3-4031-B2A4-5258422EA3F5}" type="parTrans" cxnId="{6B3B7035-FFF6-4918-BE87-6C96376BF39E}">
      <dgm:prSet/>
      <dgm:spPr/>
      <dgm:t>
        <a:bodyPr/>
        <a:lstStyle/>
        <a:p>
          <a:endParaRPr lang="en-US"/>
        </a:p>
      </dgm:t>
    </dgm:pt>
    <dgm:pt modelId="{723842E3-2D2A-4254-B70C-38DA87E0EF55}" type="sibTrans" cxnId="{6B3B7035-FFF6-4918-BE87-6C96376BF39E}">
      <dgm:prSet/>
      <dgm:spPr/>
      <dgm:t>
        <a:bodyPr/>
        <a:lstStyle/>
        <a:p>
          <a:endParaRPr lang="en-US"/>
        </a:p>
      </dgm:t>
    </dgm:pt>
    <dgm:pt modelId="{067767D4-3F1B-4762-8F81-8503AB968509}" type="pres">
      <dgm:prSet presAssocID="{DB7EED97-F4F2-4D3E-9247-8766B7FB0A2C}" presName="cycle" presStyleCnt="0">
        <dgm:presLayoutVars>
          <dgm:dir/>
          <dgm:resizeHandles val="exact"/>
        </dgm:presLayoutVars>
      </dgm:prSet>
      <dgm:spPr/>
      <dgm:t>
        <a:bodyPr/>
        <a:lstStyle/>
        <a:p>
          <a:endParaRPr lang="en-US"/>
        </a:p>
      </dgm:t>
    </dgm:pt>
    <dgm:pt modelId="{7394F776-2B22-44A0-ABC0-4280E923CDA1}" type="pres">
      <dgm:prSet presAssocID="{B0E75F94-BC70-46CF-8D4F-1BBF5236AC36}" presName="node" presStyleLbl="node1" presStyleIdx="0" presStyleCnt="5" custScaleX="121913" custScaleY="108262">
        <dgm:presLayoutVars>
          <dgm:bulletEnabled val="1"/>
        </dgm:presLayoutVars>
      </dgm:prSet>
      <dgm:spPr/>
      <dgm:t>
        <a:bodyPr/>
        <a:lstStyle/>
        <a:p>
          <a:endParaRPr lang="en-US"/>
        </a:p>
      </dgm:t>
    </dgm:pt>
    <dgm:pt modelId="{B954D476-1A84-40EC-97F0-7FA3E5DA9ACC}" type="pres">
      <dgm:prSet presAssocID="{B0E75F94-BC70-46CF-8D4F-1BBF5236AC36}" presName="spNode" presStyleCnt="0"/>
      <dgm:spPr/>
    </dgm:pt>
    <dgm:pt modelId="{02D956A4-902B-46CE-A212-B2E759F17094}" type="pres">
      <dgm:prSet presAssocID="{8C2A145F-FBCE-456D-AE12-156298FB4423}" presName="sibTrans" presStyleLbl="sibTrans1D1" presStyleIdx="0" presStyleCnt="5"/>
      <dgm:spPr/>
      <dgm:t>
        <a:bodyPr/>
        <a:lstStyle/>
        <a:p>
          <a:endParaRPr lang="en-US"/>
        </a:p>
      </dgm:t>
    </dgm:pt>
    <dgm:pt modelId="{476599A6-FEBD-4951-AA75-54ECDCD0806F}" type="pres">
      <dgm:prSet presAssocID="{D8B08DCD-1A4A-4E99-B8F8-BAC0AEA05C8C}" presName="node" presStyleLbl="node1" presStyleIdx="1" presStyleCnt="5" custScaleX="121913" custScaleY="108262">
        <dgm:presLayoutVars>
          <dgm:bulletEnabled val="1"/>
        </dgm:presLayoutVars>
      </dgm:prSet>
      <dgm:spPr/>
      <dgm:t>
        <a:bodyPr/>
        <a:lstStyle/>
        <a:p>
          <a:endParaRPr lang="en-US"/>
        </a:p>
      </dgm:t>
    </dgm:pt>
    <dgm:pt modelId="{C563E184-6797-4D9B-ABF6-A4E514944A62}" type="pres">
      <dgm:prSet presAssocID="{D8B08DCD-1A4A-4E99-B8F8-BAC0AEA05C8C}" presName="spNode" presStyleCnt="0"/>
      <dgm:spPr/>
    </dgm:pt>
    <dgm:pt modelId="{DE3A30B8-5997-42F1-A959-FFF4ABA564D3}" type="pres">
      <dgm:prSet presAssocID="{A09DB1F5-D8CF-4C3E-BA4E-52F9C76A35C3}" presName="sibTrans" presStyleLbl="sibTrans1D1" presStyleIdx="1" presStyleCnt="5"/>
      <dgm:spPr/>
      <dgm:t>
        <a:bodyPr/>
        <a:lstStyle/>
        <a:p>
          <a:endParaRPr lang="en-US"/>
        </a:p>
      </dgm:t>
    </dgm:pt>
    <dgm:pt modelId="{D94D38F3-F345-4002-8354-9BEA6B8CA0BA}" type="pres">
      <dgm:prSet presAssocID="{2361CE50-B2A4-4D1F-B4AC-06BA2D054521}" presName="node" presStyleLbl="node1" presStyleIdx="2" presStyleCnt="5" custScaleX="121913" custScaleY="108262">
        <dgm:presLayoutVars>
          <dgm:bulletEnabled val="1"/>
        </dgm:presLayoutVars>
      </dgm:prSet>
      <dgm:spPr/>
      <dgm:t>
        <a:bodyPr/>
        <a:lstStyle/>
        <a:p>
          <a:endParaRPr lang="en-US"/>
        </a:p>
      </dgm:t>
    </dgm:pt>
    <dgm:pt modelId="{C401CEB0-E2E4-421B-940D-EF349FA027B7}" type="pres">
      <dgm:prSet presAssocID="{2361CE50-B2A4-4D1F-B4AC-06BA2D054521}" presName="spNode" presStyleCnt="0"/>
      <dgm:spPr/>
    </dgm:pt>
    <dgm:pt modelId="{DAC3EDB9-A3C9-4D46-B1EE-432F8EB64E2F}" type="pres">
      <dgm:prSet presAssocID="{EAFD07BC-B477-4160-B8B6-5C0E1055B4D7}" presName="sibTrans" presStyleLbl="sibTrans1D1" presStyleIdx="2" presStyleCnt="5"/>
      <dgm:spPr/>
      <dgm:t>
        <a:bodyPr/>
        <a:lstStyle/>
        <a:p>
          <a:endParaRPr lang="en-US"/>
        </a:p>
      </dgm:t>
    </dgm:pt>
    <dgm:pt modelId="{A0B11F16-A380-47DC-A5EF-691A930000AF}" type="pres">
      <dgm:prSet presAssocID="{A33F5FBB-5FC2-412A-B566-02A6693FD7E7}" presName="node" presStyleLbl="node1" presStyleIdx="3" presStyleCnt="5" custScaleX="121913" custScaleY="108262">
        <dgm:presLayoutVars>
          <dgm:bulletEnabled val="1"/>
        </dgm:presLayoutVars>
      </dgm:prSet>
      <dgm:spPr/>
      <dgm:t>
        <a:bodyPr/>
        <a:lstStyle/>
        <a:p>
          <a:endParaRPr lang="en-US"/>
        </a:p>
      </dgm:t>
    </dgm:pt>
    <dgm:pt modelId="{A9900FFD-34C8-4A77-9924-EB9394ACA8FB}" type="pres">
      <dgm:prSet presAssocID="{A33F5FBB-5FC2-412A-B566-02A6693FD7E7}" presName="spNode" presStyleCnt="0"/>
      <dgm:spPr/>
    </dgm:pt>
    <dgm:pt modelId="{8997C00A-3649-4C80-92CD-F4C3CD4CA90A}" type="pres">
      <dgm:prSet presAssocID="{5FD3A117-806C-488E-B7BC-5F766610E59D}" presName="sibTrans" presStyleLbl="sibTrans1D1" presStyleIdx="3" presStyleCnt="5"/>
      <dgm:spPr/>
      <dgm:t>
        <a:bodyPr/>
        <a:lstStyle/>
        <a:p>
          <a:endParaRPr lang="en-US"/>
        </a:p>
      </dgm:t>
    </dgm:pt>
    <dgm:pt modelId="{66FBA006-6D8B-48EB-BD40-167A1FA24D3A}" type="pres">
      <dgm:prSet presAssocID="{4744C012-AF60-4517-A7F4-0961781153C5}" presName="node" presStyleLbl="node1" presStyleIdx="4" presStyleCnt="5" custScaleX="121913" custScaleY="108262">
        <dgm:presLayoutVars>
          <dgm:bulletEnabled val="1"/>
        </dgm:presLayoutVars>
      </dgm:prSet>
      <dgm:spPr/>
      <dgm:t>
        <a:bodyPr/>
        <a:lstStyle/>
        <a:p>
          <a:endParaRPr lang="en-US"/>
        </a:p>
      </dgm:t>
    </dgm:pt>
    <dgm:pt modelId="{0FCD9E50-ED72-47E1-A7BA-398E3C453479}" type="pres">
      <dgm:prSet presAssocID="{4744C012-AF60-4517-A7F4-0961781153C5}" presName="spNode" presStyleCnt="0"/>
      <dgm:spPr/>
    </dgm:pt>
    <dgm:pt modelId="{BFC156AA-EE57-47CE-9CD2-3D121AB0F77C}" type="pres">
      <dgm:prSet presAssocID="{723842E3-2D2A-4254-B70C-38DA87E0EF55}" presName="sibTrans" presStyleLbl="sibTrans1D1" presStyleIdx="4" presStyleCnt="5"/>
      <dgm:spPr/>
      <dgm:t>
        <a:bodyPr/>
        <a:lstStyle/>
        <a:p>
          <a:endParaRPr lang="en-US"/>
        </a:p>
      </dgm:t>
    </dgm:pt>
  </dgm:ptLst>
  <dgm:cxnLst>
    <dgm:cxn modelId="{7BC445D4-EACC-46FF-9F11-B6ED26F0E852}" type="presOf" srcId="{B0E75F94-BC70-46CF-8D4F-1BBF5236AC36}" destId="{7394F776-2B22-44A0-ABC0-4280E923CDA1}" srcOrd="0" destOrd="0" presId="urn:microsoft.com/office/officeart/2005/8/layout/cycle5"/>
    <dgm:cxn modelId="{3B296B6D-4C76-467C-A588-8745A2C72A23}" type="presOf" srcId="{723842E3-2D2A-4254-B70C-38DA87E0EF55}" destId="{BFC156AA-EE57-47CE-9CD2-3D121AB0F77C}" srcOrd="0" destOrd="0" presId="urn:microsoft.com/office/officeart/2005/8/layout/cycle5"/>
    <dgm:cxn modelId="{617077EC-7B19-4B35-8D4F-835619C09280}" type="presOf" srcId="{A33F5FBB-5FC2-412A-B566-02A6693FD7E7}" destId="{A0B11F16-A380-47DC-A5EF-691A930000AF}" srcOrd="0" destOrd="0" presId="urn:microsoft.com/office/officeart/2005/8/layout/cycle5"/>
    <dgm:cxn modelId="{4C88EC31-2310-44A9-880C-B4F57D4E438B}" type="presOf" srcId="{D8B08DCD-1A4A-4E99-B8F8-BAC0AEA05C8C}" destId="{476599A6-FEBD-4951-AA75-54ECDCD0806F}" srcOrd="0" destOrd="0" presId="urn:microsoft.com/office/officeart/2005/8/layout/cycle5"/>
    <dgm:cxn modelId="{6B3B7035-FFF6-4918-BE87-6C96376BF39E}" srcId="{DB7EED97-F4F2-4D3E-9247-8766B7FB0A2C}" destId="{4744C012-AF60-4517-A7F4-0961781153C5}" srcOrd="4" destOrd="0" parTransId="{AE19745F-43C3-4031-B2A4-5258422EA3F5}" sibTransId="{723842E3-2D2A-4254-B70C-38DA87E0EF55}"/>
    <dgm:cxn modelId="{52A2E83E-CBD8-43A0-BF60-214BD65E6AD5}" srcId="{DB7EED97-F4F2-4D3E-9247-8766B7FB0A2C}" destId="{B0E75F94-BC70-46CF-8D4F-1BBF5236AC36}" srcOrd="0" destOrd="0" parTransId="{BE509D48-4989-46E2-B9BF-7E1B1D5C7BE3}" sibTransId="{8C2A145F-FBCE-456D-AE12-156298FB4423}"/>
    <dgm:cxn modelId="{78084B53-F541-405F-B921-1C48495B5E9F}" srcId="{DB7EED97-F4F2-4D3E-9247-8766B7FB0A2C}" destId="{A33F5FBB-5FC2-412A-B566-02A6693FD7E7}" srcOrd="3" destOrd="0" parTransId="{A5D73212-576A-4FBD-BFC2-CF42F88B1B86}" sibTransId="{5FD3A117-806C-488E-B7BC-5F766610E59D}"/>
    <dgm:cxn modelId="{EB3A7E58-070B-4409-B841-D25D24124455}" type="presOf" srcId="{DB7EED97-F4F2-4D3E-9247-8766B7FB0A2C}" destId="{067767D4-3F1B-4762-8F81-8503AB968509}" srcOrd="0" destOrd="0" presId="urn:microsoft.com/office/officeart/2005/8/layout/cycle5"/>
    <dgm:cxn modelId="{5CC175D4-17E0-40A5-860A-094564A96B12}" type="presOf" srcId="{EAFD07BC-B477-4160-B8B6-5C0E1055B4D7}" destId="{DAC3EDB9-A3C9-4D46-B1EE-432F8EB64E2F}" srcOrd="0" destOrd="0" presId="urn:microsoft.com/office/officeart/2005/8/layout/cycle5"/>
    <dgm:cxn modelId="{1B49CD45-7CCA-4E74-AEEC-CDDF35166913}" type="presOf" srcId="{A09DB1F5-D8CF-4C3E-BA4E-52F9C76A35C3}" destId="{DE3A30B8-5997-42F1-A959-FFF4ABA564D3}" srcOrd="0" destOrd="0" presId="urn:microsoft.com/office/officeart/2005/8/layout/cycle5"/>
    <dgm:cxn modelId="{1D724CE3-06B8-480D-88A1-FFE7CE11A2EF}" srcId="{DB7EED97-F4F2-4D3E-9247-8766B7FB0A2C}" destId="{2361CE50-B2A4-4D1F-B4AC-06BA2D054521}" srcOrd="2" destOrd="0" parTransId="{2B774AE9-6952-4E93-A18E-2F6889207DED}" sibTransId="{EAFD07BC-B477-4160-B8B6-5C0E1055B4D7}"/>
    <dgm:cxn modelId="{B0870BD9-F15B-4428-928B-80C47DC380E1}" type="presOf" srcId="{4744C012-AF60-4517-A7F4-0961781153C5}" destId="{66FBA006-6D8B-48EB-BD40-167A1FA24D3A}" srcOrd="0" destOrd="0" presId="urn:microsoft.com/office/officeart/2005/8/layout/cycle5"/>
    <dgm:cxn modelId="{33F0980C-0D50-4F86-A738-2258A96C1FFD}" srcId="{DB7EED97-F4F2-4D3E-9247-8766B7FB0A2C}" destId="{D8B08DCD-1A4A-4E99-B8F8-BAC0AEA05C8C}" srcOrd="1" destOrd="0" parTransId="{27051202-2FC5-4BFC-A646-D660A2EAFFE4}" sibTransId="{A09DB1F5-D8CF-4C3E-BA4E-52F9C76A35C3}"/>
    <dgm:cxn modelId="{F00B8FB1-92DB-4BAD-932E-CCA8A9496A91}" type="presOf" srcId="{5FD3A117-806C-488E-B7BC-5F766610E59D}" destId="{8997C00A-3649-4C80-92CD-F4C3CD4CA90A}" srcOrd="0" destOrd="0" presId="urn:microsoft.com/office/officeart/2005/8/layout/cycle5"/>
    <dgm:cxn modelId="{CC79ED02-6117-4986-9CC1-34915E5A481D}" type="presOf" srcId="{2361CE50-B2A4-4D1F-B4AC-06BA2D054521}" destId="{D94D38F3-F345-4002-8354-9BEA6B8CA0BA}" srcOrd="0" destOrd="0" presId="urn:microsoft.com/office/officeart/2005/8/layout/cycle5"/>
    <dgm:cxn modelId="{597EBD23-2A0F-4F11-85A6-4B0D617856B7}" type="presOf" srcId="{8C2A145F-FBCE-456D-AE12-156298FB4423}" destId="{02D956A4-902B-46CE-A212-B2E759F17094}" srcOrd="0" destOrd="0" presId="urn:microsoft.com/office/officeart/2005/8/layout/cycle5"/>
    <dgm:cxn modelId="{8D950177-1677-4DE2-9542-5FD720E4C984}" type="presParOf" srcId="{067767D4-3F1B-4762-8F81-8503AB968509}" destId="{7394F776-2B22-44A0-ABC0-4280E923CDA1}" srcOrd="0" destOrd="0" presId="urn:microsoft.com/office/officeart/2005/8/layout/cycle5"/>
    <dgm:cxn modelId="{886F9DB2-527C-405B-801E-E2CF8EC46757}" type="presParOf" srcId="{067767D4-3F1B-4762-8F81-8503AB968509}" destId="{B954D476-1A84-40EC-97F0-7FA3E5DA9ACC}" srcOrd="1" destOrd="0" presId="urn:microsoft.com/office/officeart/2005/8/layout/cycle5"/>
    <dgm:cxn modelId="{5437894F-CED9-4E60-9818-1464AF1D0AE8}" type="presParOf" srcId="{067767D4-3F1B-4762-8F81-8503AB968509}" destId="{02D956A4-902B-46CE-A212-B2E759F17094}" srcOrd="2" destOrd="0" presId="urn:microsoft.com/office/officeart/2005/8/layout/cycle5"/>
    <dgm:cxn modelId="{F2FD918B-6AB2-4450-B85C-AB1ED283C17D}" type="presParOf" srcId="{067767D4-3F1B-4762-8F81-8503AB968509}" destId="{476599A6-FEBD-4951-AA75-54ECDCD0806F}" srcOrd="3" destOrd="0" presId="urn:microsoft.com/office/officeart/2005/8/layout/cycle5"/>
    <dgm:cxn modelId="{B4E87DBA-77C4-45D6-9F99-E628CA845EBB}" type="presParOf" srcId="{067767D4-3F1B-4762-8F81-8503AB968509}" destId="{C563E184-6797-4D9B-ABF6-A4E514944A62}" srcOrd="4" destOrd="0" presId="urn:microsoft.com/office/officeart/2005/8/layout/cycle5"/>
    <dgm:cxn modelId="{BB89A60B-D8F7-417C-800B-3CAFAE2558F6}" type="presParOf" srcId="{067767D4-3F1B-4762-8F81-8503AB968509}" destId="{DE3A30B8-5997-42F1-A959-FFF4ABA564D3}" srcOrd="5" destOrd="0" presId="urn:microsoft.com/office/officeart/2005/8/layout/cycle5"/>
    <dgm:cxn modelId="{F9F3C516-084F-4BF2-B0E7-BF35268662D4}" type="presParOf" srcId="{067767D4-3F1B-4762-8F81-8503AB968509}" destId="{D94D38F3-F345-4002-8354-9BEA6B8CA0BA}" srcOrd="6" destOrd="0" presId="urn:microsoft.com/office/officeart/2005/8/layout/cycle5"/>
    <dgm:cxn modelId="{43F6D047-A18C-4AA7-90D5-36B8945B3100}" type="presParOf" srcId="{067767D4-3F1B-4762-8F81-8503AB968509}" destId="{C401CEB0-E2E4-421B-940D-EF349FA027B7}" srcOrd="7" destOrd="0" presId="urn:microsoft.com/office/officeart/2005/8/layout/cycle5"/>
    <dgm:cxn modelId="{28C4AEDD-221C-45D4-81FB-BF23310854B5}" type="presParOf" srcId="{067767D4-3F1B-4762-8F81-8503AB968509}" destId="{DAC3EDB9-A3C9-4D46-B1EE-432F8EB64E2F}" srcOrd="8" destOrd="0" presId="urn:microsoft.com/office/officeart/2005/8/layout/cycle5"/>
    <dgm:cxn modelId="{45E2EB63-745B-43F2-A5AC-D12FBA58929D}" type="presParOf" srcId="{067767D4-3F1B-4762-8F81-8503AB968509}" destId="{A0B11F16-A380-47DC-A5EF-691A930000AF}" srcOrd="9" destOrd="0" presId="urn:microsoft.com/office/officeart/2005/8/layout/cycle5"/>
    <dgm:cxn modelId="{E65AE4DE-21D3-4B60-A24A-1C9B99628EF1}" type="presParOf" srcId="{067767D4-3F1B-4762-8F81-8503AB968509}" destId="{A9900FFD-34C8-4A77-9924-EB9394ACA8FB}" srcOrd="10" destOrd="0" presId="urn:microsoft.com/office/officeart/2005/8/layout/cycle5"/>
    <dgm:cxn modelId="{29458122-972C-4E04-A6D3-28406B5D6023}" type="presParOf" srcId="{067767D4-3F1B-4762-8F81-8503AB968509}" destId="{8997C00A-3649-4C80-92CD-F4C3CD4CA90A}" srcOrd="11" destOrd="0" presId="urn:microsoft.com/office/officeart/2005/8/layout/cycle5"/>
    <dgm:cxn modelId="{567C8831-D4E8-42AA-AA31-13EBFA137ECE}" type="presParOf" srcId="{067767D4-3F1B-4762-8F81-8503AB968509}" destId="{66FBA006-6D8B-48EB-BD40-167A1FA24D3A}" srcOrd="12" destOrd="0" presId="urn:microsoft.com/office/officeart/2005/8/layout/cycle5"/>
    <dgm:cxn modelId="{A377B95D-8E53-45CB-8911-C24EE17C6534}" type="presParOf" srcId="{067767D4-3F1B-4762-8F81-8503AB968509}" destId="{0FCD9E50-ED72-47E1-A7BA-398E3C453479}" srcOrd="13" destOrd="0" presId="urn:microsoft.com/office/officeart/2005/8/layout/cycle5"/>
    <dgm:cxn modelId="{62B5F00F-01B1-4C17-AD29-A2BED4FD13EF}" type="presParOf" srcId="{067767D4-3F1B-4762-8F81-8503AB968509}" destId="{BFC156AA-EE57-47CE-9CD2-3D121AB0F77C}"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06B66A-B3FD-43D5-AA33-A278D758D24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D487E690-1DF5-469D-8D86-ABF3665331EC}">
      <dgm:prSet phldrT="[Text]"/>
      <dgm:spPr/>
      <dgm:t>
        <a:bodyPr/>
        <a:lstStyle/>
        <a:p>
          <a:r>
            <a:rPr lang="mn-MN" dirty="0" smtClean="0">
              <a:solidFill>
                <a:schemeClr val="tx1"/>
              </a:solidFill>
              <a:latin typeface="Arial" panose="020B0604020202020204" pitchFamily="34" charset="0"/>
              <a:cs typeface="Arial" panose="020B0604020202020204" pitchFamily="34" charset="0"/>
            </a:rPr>
            <a:t>Шийдвэрээ аудитад хүргүүлнэ. </a:t>
          </a:r>
          <a:endParaRPr lang="en-US" dirty="0">
            <a:solidFill>
              <a:schemeClr val="tx1"/>
            </a:solidFill>
            <a:latin typeface="Arial" panose="020B0604020202020204" pitchFamily="34" charset="0"/>
            <a:cs typeface="Arial" panose="020B0604020202020204" pitchFamily="34" charset="0"/>
          </a:endParaRPr>
        </a:p>
      </dgm:t>
    </dgm:pt>
    <dgm:pt modelId="{4A1C55EC-5BC7-4D79-BB87-0D150FF5E395}" type="parTrans" cxnId="{91850B1E-A710-4093-AA8D-F389B3E2D33A}">
      <dgm:prSet/>
      <dgm:spPr/>
      <dgm:t>
        <a:bodyPr/>
        <a:lstStyle/>
        <a:p>
          <a:endParaRPr lang="en-US">
            <a:solidFill>
              <a:schemeClr val="tx1"/>
            </a:solidFill>
          </a:endParaRPr>
        </a:p>
      </dgm:t>
    </dgm:pt>
    <dgm:pt modelId="{93B9A5C2-7E4A-4804-A35F-7D3E02A15BC9}" type="sibTrans" cxnId="{91850B1E-A710-4093-AA8D-F389B3E2D33A}">
      <dgm:prSet/>
      <dgm:spPr/>
      <dgm:t>
        <a:bodyPr/>
        <a:lstStyle/>
        <a:p>
          <a:endParaRPr lang="en-US">
            <a:solidFill>
              <a:schemeClr val="tx1"/>
            </a:solidFill>
          </a:endParaRPr>
        </a:p>
      </dgm:t>
    </dgm:pt>
    <dgm:pt modelId="{CDE210DD-212D-47E9-A63E-676D42B4C168}">
      <dgm:prSet phldrT="[Text]"/>
      <dgm:spPr/>
      <dgm:t>
        <a:bodyPr/>
        <a:lstStyle/>
        <a:p>
          <a:r>
            <a:rPr lang="mn-MN" dirty="0" smtClean="0">
              <a:solidFill>
                <a:schemeClr val="tx1"/>
              </a:solidFill>
            </a:rPr>
            <a:t>АУДИТ</a:t>
          </a:r>
          <a:endParaRPr lang="en-US" dirty="0">
            <a:solidFill>
              <a:schemeClr val="tx1"/>
            </a:solidFill>
          </a:endParaRPr>
        </a:p>
      </dgm:t>
    </dgm:pt>
    <dgm:pt modelId="{B54B9C8D-BCA8-486C-9BC4-FD582D44B987}" type="parTrans" cxnId="{3CA915C8-7673-44ED-97A8-6449907B5D56}">
      <dgm:prSet/>
      <dgm:spPr/>
      <dgm:t>
        <a:bodyPr/>
        <a:lstStyle/>
        <a:p>
          <a:endParaRPr lang="en-US">
            <a:solidFill>
              <a:schemeClr val="tx1"/>
            </a:solidFill>
          </a:endParaRPr>
        </a:p>
      </dgm:t>
    </dgm:pt>
    <dgm:pt modelId="{BBABA598-FC6C-46DD-95F5-46DF9EFD72BE}" type="sibTrans" cxnId="{3CA915C8-7673-44ED-97A8-6449907B5D56}">
      <dgm:prSet/>
      <dgm:spPr/>
      <dgm:t>
        <a:bodyPr/>
        <a:lstStyle/>
        <a:p>
          <a:endParaRPr lang="en-US">
            <a:solidFill>
              <a:schemeClr val="tx1"/>
            </a:solidFill>
          </a:endParaRPr>
        </a:p>
      </dgm:t>
    </dgm:pt>
    <dgm:pt modelId="{638F9949-DFEA-413B-8498-5DABE07E9724}">
      <dgm:prSet phldrT="[Text]"/>
      <dgm:spPr/>
      <dgm:t>
        <a:bodyPr/>
        <a:lstStyle/>
        <a:p>
          <a:r>
            <a:rPr lang="mn-MN" dirty="0" smtClean="0">
              <a:solidFill>
                <a:schemeClr val="tx1"/>
              </a:solidFill>
              <a:latin typeface="Arial" panose="020B0604020202020204" pitchFamily="34" charset="0"/>
              <a:cs typeface="Arial" panose="020B0604020202020204" pitchFamily="34" charset="0"/>
            </a:rPr>
            <a:t>Нөхөн төлүүлэх чиг үүргээ хэрэгжүүлнэ. </a:t>
          </a:r>
          <a:endParaRPr lang="en-US" dirty="0">
            <a:solidFill>
              <a:schemeClr val="tx1"/>
            </a:solidFill>
            <a:latin typeface="Arial" panose="020B0604020202020204" pitchFamily="34" charset="0"/>
            <a:cs typeface="Arial" panose="020B0604020202020204" pitchFamily="34" charset="0"/>
          </a:endParaRPr>
        </a:p>
      </dgm:t>
    </dgm:pt>
    <dgm:pt modelId="{6E3FC450-19B1-4DFB-B4DB-B2E848EDB524}" type="parTrans" cxnId="{E3997C2C-8161-4175-876D-50EFEA0B5F64}">
      <dgm:prSet/>
      <dgm:spPr/>
      <dgm:t>
        <a:bodyPr/>
        <a:lstStyle/>
        <a:p>
          <a:endParaRPr lang="en-US">
            <a:solidFill>
              <a:schemeClr val="tx1"/>
            </a:solidFill>
          </a:endParaRPr>
        </a:p>
      </dgm:t>
    </dgm:pt>
    <dgm:pt modelId="{1C2AA344-7ACC-4618-86C7-E58C9E29D939}" type="sibTrans" cxnId="{E3997C2C-8161-4175-876D-50EFEA0B5F64}">
      <dgm:prSet/>
      <dgm:spPr/>
      <dgm:t>
        <a:bodyPr/>
        <a:lstStyle/>
        <a:p>
          <a:endParaRPr lang="en-US">
            <a:solidFill>
              <a:schemeClr val="tx1"/>
            </a:solidFill>
          </a:endParaRPr>
        </a:p>
      </dgm:t>
    </dgm:pt>
    <dgm:pt modelId="{23F622E4-67B7-41F4-9521-27FFE6A14DEC}">
      <dgm:prSet phldrT="[Text]"/>
      <dgm:spPr/>
      <dgm:t>
        <a:bodyPr/>
        <a:lstStyle/>
        <a:p>
          <a:r>
            <a:rPr lang="mn-MN" dirty="0" smtClean="0">
              <a:solidFill>
                <a:schemeClr val="tx1"/>
              </a:solidFill>
              <a:latin typeface="Arial" panose="020B0604020202020204" pitchFamily="34" charset="0"/>
              <a:cs typeface="Arial" panose="020B0604020202020204" pitchFamily="34" charset="0"/>
            </a:rPr>
            <a:t>Шүүх </a:t>
          </a:r>
          <a:endParaRPr lang="en-US" dirty="0">
            <a:solidFill>
              <a:schemeClr val="tx1"/>
            </a:solidFill>
            <a:latin typeface="Arial" panose="020B0604020202020204" pitchFamily="34" charset="0"/>
            <a:cs typeface="Arial" panose="020B0604020202020204" pitchFamily="34" charset="0"/>
          </a:endParaRPr>
        </a:p>
      </dgm:t>
    </dgm:pt>
    <dgm:pt modelId="{DCFB2813-34D8-4D52-8C07-CBCBD64D9FDD}" type="sibTrans" cxnId="{D49EDB1F-5DE3-4D74-9C4A-B64888263299}">
      <dgm:prSet/>
      <dgm:spPr/>
      <dgm:t>
        <a:bodyPr/>
        <a:lstStyle/>
        <a:p>
          <a:endParaRPr lang="en-US">
            <a:solidFill>
              <a:schemeClr val="tx1"/>
            </a:solidFill>
          </a:endParaRPr>
        </a:p>
      </dgm:t>
    </dgm:pt>
    <dgm:pt modelId="{8E32E93A-9406-4E13-8F18-BA28DDB881B2}" type="parTrans" cxnId="{D49EDB1F-5DE3-4D74-9C4A-B64888263299}">
      <dgm:prSet/>
      <dgm:spPr/>
      <dgm:t>
        <a:bodyPr/>
        <a:lstStyle/>
        <a:p>
          <a:endParaRPr lang="en-US">
            <a:solidFill>
              <a:schemeClr val="tx1"/>
            </a:solidFill>
          </a:endParaRPr>
        </a:p>
      </dgm:t>
    </dgm:pt>
    <dgm:pt modelId="{830159D2-4116-48A0-82DE-BE7F64F99CBC}">
      <dgm:prSet/>
      <dgm:spPr/>
      <dgm:t>
        <a:bodyPr/>
        <a:lstStyle/>
        <a:p>
          <a:r>
            <a:rPr lang="mn-MN" b="0" dirty="0" smtClean="0">
              <a:solidFill>
                <a:schemeClr val="tx1"/>
              </a:solidFill>
              <a:latin typeface="Arial" panose="020B0604020202020204" pitchFamily="34" charset="0"/>
              <a:cs typeface="Arial" panose="020B0604020202020204" pitchFamily="34" charset="0"/>
            </a:rPr>
            <a:t>Төрийн албаны зөвлөл</a:t>
          </a:r>
          <a:endParaRPr lang="en-US" b="0" dirty="0">
            <a:solidFill>
              <a:schemeClr val="tx1"/>
            </a:solidFill>
            <a:latin typeface="Arial" panose="020B0604020202020204" pitchFamily="34" charset="0"/>
            <a:cs typeface="Arial" panose="020B0604020202020204" pitchFamily="34" charset="0"/>
          </a:endParaRPr>
        </a:p>
      </dgm:t>
    </dgm:pt>
    <dgm:pt modelId="{A2FB2855-778F-428A-8826-7352AF508C78}" type="parTrans" cxnId="{C809901C-2E4D-465E-8595-8899651393D6}">
      <dgm:prSet/>
      <dgm:spPr/>
      <dgm:t>
        <a:bodyPr/>
        <a:lstStyle/>
        <a:p>
          <a:endParaRPr lang="en-US"/>
        </a:p>
      </dgm:t>
    </dgm:pt>
    <dgm:pt modelId="{EFCD373D-176E-4BB1-8B56-A15E4231D3D1}" type="sibTrans" cxnId="{C809901C-2E4D-465E-8595-8899651393D6}">
      <dgm:prSet/>
      <dgm:spPr/>
      <dgm:t>
        <a:bodyPr/>
        <a:lstStyle/>
        <a:p>
          <a:endParaRPr lang="en-US"/>
        </a:p>
      </dgm:t>
    </dgm:pt>
    <dgm:pt modelId="{92F8B941-EB7E-4D90-A57D-5E3B3D9B3AE2}">
      <dgm:prSet/>
      <dgm:spPr/>
      <dgm:t>
        <a:bodyPr/>
        <a:lstStyle/>
        <a:p>
          <a:r>
            <a:rPr lang="mn-MN" dirty="0" smtClean="0">
              <a:latin typeface="Arial" panose="020B0604020202020204" pitchFamily="34" charset="0"/>
              <a:cs typeface="Arial" panose="020B0604020202020204" pitchFamily="34" charset="0"/>
            </a:rPr>
            <a:t>Бүртгэл хөтөлнө. Хяналт тавина, шүүхэд нэхэмжлэл гаргах </a:t>
          </a:r>
          <a:endParaRPr lang="en-US" dirty="0">
            <a:latin typeface="Arial" panose="020B0604020202020204" pitchFamily="34" charset="0"/>
            <a:cs typeface="Arial" panose="020B0604020202020204" pitchFamily="34" charset="0"/>
          </a:endParaRPr>
        </a:p>
      </dgm:t>
    </dgm:pt>
    <dgm:pt modelId="{E6B5C0A0-DD44-40B6-A1F0-D49291925F8F}" type="parTrans" cxnId="{EAF78537-49DE-487E-94FD-58BE41AFBCE2}">
      <dgm:prSet/>
      <dgm:spPr/>
      <dgm:t>
        <a:bodyPr/>
        <a:lstStyle/>
        <a:p>
          <a:endParaRPr lang="en-US"/>
        </a:p>
      </dgm:t>
    </dgm:pt>
    <dgm:pt modelId="{0E667ADA-40C3-4147-8B16-7D4800D5AAA4}" type="sibTrans" cxnId="{EAF78537-49DE-487E-94FD-58BE41AFBCE2}">
      <dgm:prSet/>
      <dgm:spPr/>
      <dgm:t>
        <a:bodyPr/>
        <a:lstStyle/>
        <a:p>
          <a:endParaRPr lang="en-US"/>
        </a:p>
      </dgm:t>
    </dgm:pt>
    <dgm:pt modelId="{7A7C8E85-601C-4D4B-9AFD-58DB8C5066BC}">
      <dgm:prSet/>
      <dgm:spPr/>
      <dgm:t>
        <a:bodyPr/>
        <a:lstStyle/>
        <a:p>
          <a:r>
            <a:rPr lang="mn-MN" b="0" dirty="0" smtClean="0">
              <a:solidFill>
                <a:schemeClr val="tx1"/>
              </a:solidFill>
            </a:rPr>
            <a:t>Олон нийт</a:t>
          </a:r>
          <a:endParaRPr lang="en-US" b="0" dirty="0">
            <a:solidFill>
              <a:schemeClr val="tx1"/>
            </a:solidFill>
          </a:endParaRPr>
        </a:p>
      </dgm:t>
    </dgm:pt>
    <dgm:pt modelId="{1ADEF6AC-DD5E-40CD-8F35-29890A1CCA15}" type="parTrans" cxnId="{403273B9-50C2-4E84-A03F-183EB7DD8FF7}">
      <dgm:prSet/>
      <dgm:spPr/>
      <dgm:t>
        <a:bodyPr/>
        <a:lstStyle/>
        <a:p>
          <a:endParaRPr lang="en-US"/>
        </a:p>
      </dgm:t>
    </dgm:pt>
    <dgm:pt modelId="{D83DDA69-EC75-4B11-9392-521872E4BB2F}" type="sibTrans" cxnId="{403273B9-50C2-4E84-A03F-183EB7DD8FF7}">
      <dgm:prSet/>
      <dgm:spPr/>
      <dgm:t>
        <a:bodyPr/>
        <a:lstStyle/>
        <a:p>
          <a:endParaRPr lang="en-US"/>
        </a:p>
      </dgm:t>
    </dgm:pt>
    <dgm:pt modelId="{714FBF5B-8543-405E-8A5F-FB54C7FB4CE8}">
      <dgm:prSet/>
      <dgm:spPr/>
      <dgm:t>
        <a:bodyPr/>
        <a:lstStyle/>
        <a:p>
          <a:r>
            <a:rPr lang="mn-MN" dirty="0" smtClean="0">
              <a:latin typeface="Arial" panose="020B0604020202020204" pitchFamily="34" charset="0"/>
              <a:cs typeface="Arial" panose="020B0604020202020204" pitchFamily="34" charset="0"/>
            </a:rPr>
            <a:t>Хяналт тавина, хуулийн хэрэгжилтийг шаардана. </a:t>
          </a:r>
          <a:endParaRPr lang="en-US" dirty="0">
            <a:latin typeface="Arial" panose="020B0604020202020204" pitchFamily="34" charset="0"/>
            <a:cs typeface="Arial" panose="020B0604020202020204" pitchFamily="34" charset="0"/>
          </a:endParaRPr>
        </a:p>
      </dgm:t>
    </dgm:pt>
    <dgm:pt modelId="{78144AB3-546B-4742-B7C9-CB23275F60A3}" type="parTrans" cxnId="{92F8A00F-6CAB-40E5-A4EE-3A7CFCB6AF18}">
      <dgm:prSet/>
      <dgm:spPr/>
      <dgm:t>
        <a:bodyPr/>
        <a:lstStyle/>
        <a:p>
          <a:endParaRPr lang="en-US"/>
        </a:p>
      </dgm:t>
    </dgm:pt>
    <dgm:pt modelId="{BE8FC5D0-EE04-483F-BA5E-21AE81B01E97}" type="sibTrans" cxnId="{92F8A00F-6CAB-40E5-A4EE-3A7CFCB6AF18}">
      <dgm:prSet/>
      <dgm:spPr/>
      <dgm:t>
        <a:bodyPr/>
        <a:lstStyle/>
        <a:p>
          <a:endParaRPr lang="en-US"/>
        </a:p>
      </dgm:t>
    </dgm:pt>
    <dgm:pt modelId="{4837B164-42EF-41F0-90A6-13E7DAE78EDA}" type="pres">
      <dgm:prSet presAssocID="{A806B66A-B3FD-43D5-AA33-A278D758D24D}" presName="Name0" presStyleCnt="0">
        <dgm:presLayoutVars>
          <dgm:dir/>
          <dgm:animLvl val="lvl"/>
          <dgm:resizeHandles/>
        </dgm:presLayoutVars>
      </dgm:prSet>
      <dgm:spPr/>
      <dgm:t>
        <a:bodyPr/>
        <a:lstStyle/>
        <a:p>
          <a:endParaRPr lang="en-US"/>
        </a:p>
      </dgm:t>
    </dgm:pt>
    <dgm:pt modelId="{7DC7CCBB-38F6-4D5D-B418-20E46528F9E2}" type="pres">
      <dgm:prSet presAssocID="{23F622E4-67B7-41F4-9521-27FFE6A14DEC}" presName="linNode" presStyleCnt="0"/>
      <dgm:spPr/>
    </dgm:pt>
    <dgm:pt modelId="{37372C17-718E-4905-9292-BDFEB76C1FF4}" type="pres">
      <dgm:prSet presAssocID="{23F622E4-67B7-41F4-9521-27FFE6A14DEC}" presName="parentShp" presStyleLbl="node1" presStyleIdx="0" presStyleCnt="4">
        <dgm:presLayoutVars>
          <dgm:bulletEnabled val="1"/>
        </dgm:presLayoutVars>
      </dgm:prSet>
      <dgm:spPr/>
      <dgm:t>
        <a:bodyPr/>
        <a:lstStyle/>
        <a:p>
          <a:endParaRPr lang="en-US"/>
        </a:p>
      </dgm:t>
    </dgm:pt>
    <dgm:pt modelId="{45FF8139-76EC-4925-A8A8-80591B5D5E33}" type="pres">
      <dgm:prSet presAssocID="{23F622E4-67B7-41F4-9521-27FFE6A14DEC}" presName="childShp" presStyleLbl="bgAccFollowNode1" presStyleIdx="0" presStyleCnt="4">
        <dgm:presLayoutVars>
          <dgm:bulletEnabled val="1"/>
        </dgm:presLayoutVars>
      </dgm:prSet>
      <dgm:spPr/>
      <dgm:t>
        <a:bodyPr/>
        <a:lstStyle/>
        <a:p>
          <a:endParaRPr lang="en-US"/>
        </a:p>
      </dgm:t>
    </dgm:pt>
    <dgm:pt modelId="{6BE81642-C9AC-4D0A-A91B-336DB6D38AFF}" type="pres">
      <dgm:prSet presAssocID="{DCFB2813-34D8-4D52-8C07-CBCBD64D9FDD}" presName="spacing" presStyleCnt="0"/>
      <dgm:spPr/>
    </dgm:pt>
    <dgm:pt modelId="{610BFABD-BC79-4962-AFA4-9DF14AB8C49C}" type="pres">
      <dgm:prSet presAssocID="{CDE210DD-212D-47E9-A63E-676D42B4C168}" presName="linNode" presStyleCnt="0"/>
      <dgm:spPr/>
    </dgm:pt>
    <dgm:pt modelId="{6380343C-373A-49C6-830F-7AA643AE517D}" type="pres">
      <dgm:prSet presAssocID="{CDE210DD-212D-47E9-A63E-676D42B4C168}" presName="parentShp" presStyleLbl="node1" presStyleIdx="1" presStyleCnt="4">
        <dgm:presLayoutVars>
          <dgm:bulletEnabled val="1"/>
        </dgm:presLayoutVars>
      </dgm:prSet>
      <dgm:spPr/>
      <dgm:t>
        <a:bodyPr/>
        <a:lstStyle/>
        <a:p>
          <a:endParaRPr lang="en-US"/>
        </a:p>
      </dgm:t>
    </dgm:pt>
    <dgm:pt modelId="{CCC3C23A-F5B9-4143-8D8D-24788D52DEB6}" type="pres">
      <dgm:prSet presAssocID="{CDE210DD-212D-47E9-A63E-676D42B4C168}" presName="childShp" presStyleLbl="bgAccFollowNode1" presStyleIdx="1" presStyleCnt="4">
        <dgm:presLayoutVars>
          <dgm:bulletEnabled val="1"/>
        </dgm:presLayoutVars>
      </dgm:prSet>
      <dgm:spPr/>
      <dgm:t>
        <a:bodyPr/>
        <a:lstStyle/>
        <a:p>
          <a:endParaRPr lang="en-US"/>
        </a:p>
      </dgm:t>
    </dgm:pt>
    <dgm:pt modelId="{55D349F2-E215-40CB-A818-D81FF3157035}" type="pres">
      <dgm:prSet presAssocID="{BBABA598-FC6C-46DD-95F5-46DF9EFD72BE}" presName="spacing" presStyleCnt="0"/>
      <dgm:spPr/>
    </dgm:pt>
    <dgm:pt modelId="{F199CD4B-A78B-446E-B7AE-61F2479BB7F3}" type="pres">
      <dgm:prSet presAssocID="{830159D2-4116-48A0-82DE-BE7F64F99CBC}" presName="linNode" presStyleCnt="0"/>
      <dgm:spPr/>
    </dgm:pt>
    <dgm:pt modelId="{AB8A574E-C84E-48D7-BBAE-C91FF2A8495B}" type="pres">
      <dgm:prSet presAssocID="{830159D2-4116-48A0-82DE-BE7F64F99CBC}" presName="parentShp" presStyleLbl="node1" presStyleIdx="2" presStyleCnt="4">
        <dgm:presLayoutVars>
          <dgm:bulletEnabled val="1"/>
        </dgm:presLayoutVars>
      </dgm:prSet>
      <dgm:spPr/>
      <dgm:t>
        <a:bodyPr/>
        <a:lstStyle/>
        <a:p>
          <a:endParaRPr lang="en-US"/>
        </a:p>
      </dgm:t>
    </dgm:pt>
    <dgm:pt modelId="{A0C3E24F-2D96-4B3D-84B0-5E89276AD09C}" type="pres">
      <dgm:prSet presAssocID="{830159D2-4116-48A0-82DE-BE7F64F99CBC}" presName="childShp" presStyleLbl="bgAccFollowNode1" presStyleIdx="2" presStyleCnt="4">
        <dgm:presLayoutVars>
          <dgm:bulletEnabled val="1"/>
        </dgm:presLayoutVars>
      </dgm:prSet>
      <dgm:spPr/>
      <dgm:t>
        <a:bodyPr/>
        <a:lstStyle/>
        <a:p>
          <a:endParaRPr lang="en-US"/>
        </a:p>
      </dgm:t>
    </dgm:pt>
    <dgm:pt modelId="{65A1005D-4F78-4E53-A651-AE44A9A45888}" type="pres">
      <dgm:prSet presAssocID="{EFCD373D-176E-4BB1-8B56-A15E4231D3D1}" presName="spacing" presStyleCnt="0"/>
      <dgm:spPr/>
    </dgm:pt>
    <dgm:pt modelId="{14B77579-62D2-464C-92A8-1553E616E76B}" type="pres">
      <dgm:prSet presAssocID="{7A7C8E85-601C-4D4B-9AFD-58DB8C5066BC}" presName="linNode" presStyleCnt="0"/>
      <dgm:spPr/>
    </dgm:pt>
    <dgm:pt modelId="{3E2F86FE-2F3A-408C-9BCF-D0D2B469E3A9}" type="pres">
      <dgm:prSet presAssocID="{7A7C8E85-601C-4D4B-9AFD-58DB8C5066BC}" presName="parentShp" presStyleLbl="node1" presStyleIdx="3" presStyleCnt="4">
        <dgm:presLayoutVars>
          <dgm:bulletEnabled val="1"/>
        </dgm:presLayoutVars>
      </dgm:prSet>
      <dgm:spPr/>
      <dgm:t>
        <a:bodyPr/>
        <a:lstStyle/>
        <a:p>
          <a:endParaRPr lang="en-US"/>
        </a:p>
      </dgm:t>
    </dgm:pt>
    <dgm:pt modelId="{489DDD18-A33B-4C3A-88D9-6CB93AA07ED9}" type="pres">
      <dgm:prSet presAssocID="{7A7C8E85-601C-4D4B-9AFD-58DB8C5066BC}" presName="childShp" presStyleLbl="bgAccFollowNode1" presStyleIdx="3" presStyleCnt="4">
        <dgm:presLayoutVars>
          <dgm:bulletEnabled val="1"/>
        </dgm:presLayoutVars>
      </dgm:prSet>
      <dgm:spPr/>
      <dgm:t>
        <a:bodyPr/>
        <a:lstStyle/>
        <a:p>
          <a:endParaRPr lang="en-US"/>
        </a:p>
      </dgm:t>
    </dgm:pt>
  </dgm:ptLst>
  <dgm:cxnLst>
    <dgm:cxn modelId="{4F3AD084-A212-4566-8505-5BD30659D6C0}" type="presOf" srcId="{92F8B941-EB7E-4D90-A57D-5E3B3D9B3AE2}" destId="{A0C3E24F-2D96-4B3D-84B0-5E89276AD09C}" srcOrd="0" destOrd="0" presId="urn:microsoft.com/office/officeart/2005/8/layout/vList6"/>
    <dgm:cxn modelId="{F57493CD-87A7-4E7B-86C3-248CABDE9C35}" type="presOf" srcId="{7A7C8E85-601C-4D4B-9AFD-58DB8C5066BC}" destId="{3E2F86FE-2F3A-408C-9BCF-D0D2B469E3A9}" srcOrd="0" destOrd="0" presId="urn:microsoft.com/office/officeart/2005/8/layout/vList6"/>
    <dgm:cxn modelId="{E8F88948-DA3F-4917-9F10-A2C5E968EC12}" type="presOf" srcId="{23F622E4-67B7-41F4-9521-27FFE6A14DEC}" destId="{37372C17-718E-4905-9292-BDFEB76C1FF4}" srcOrd="0" destOrd="0" presId="urn:microsoft.com/office/officeart/2005/8/layout/vList6"/>
    <dgm:cxn modelId="{3CA915C8-7673-44ED-97A8-6449907B5D56}" srcId="{A806B66A-B3FD-43D5-AA33-A278D758D24D}" destId="{CDE210DD-212D-47E9-A63E-676D42B4C168}" srcOrd="1" destOrd="0" parTransId="{B54B9C8D-BCA8-486C-9BC4-FD582D44B987}" sibTransId="{BBABA598-FC6C-46DD-95F5-46DF9EFD72BE}"/>
    <dgm:cxn modelId="{A8579AEF-C27C-4899-9C4E-74E7100FAD25}" type="presOf" srcId="{CDE210DD-212D-47E9-A63E-676D42B4C168}" destId="{6380343C-373A-49C6-830F-7AA643AE517D}" srcOrd="0" destOrd="0" presId="urn:microsoft.com/office/officeart/2005/8/layout/vList6"/>
    <dgm:cxn modelId="{E3997C2C-8161-4175-876D-50EFEA0B5F64}" srcId="{CDE210DD-212D-47E9-A63E-676D42B4C168}" destId="{638F9949-DFEA-413B-8498-5DABE07E9724}" srcOrd="0" destOrd="0" parTransId="{6E3FC450-19B1-4DFB-B4DB-B2E848EDB524}" sibTransId="{1C2AA344-7ACC-4618-86C7-E58C9E29D939}"/>
    <dgm:cxn modelId="{39714D2B-A7B3-413D-921D-084929998B62}" type="presOf" srcId="{638F9949-DFEA-413B-8498-5DABE07E9724}" destId="{CCC3C23A-F5B9-4143-8D8D-24788D52DEB6}" srcOrd="0" destOrd="0" presId="urn:microsoft.com/office/officeart/2005/8/layout/vList6"/>
    <dgm:cxn modelId="{D8B44457-A185-4095-BFB7-AEE56D7F4ADE}" type="presOf" srcId="{A806B66A-B3FD-43D5-AA33-A278D758D24D}" destId="{4837B164-42EF-41F0-90A6-13E7DAE78EDA}" srcOrd="0" destOrd="0" presId="urn:microsoft.com/office/officeart/2005/8/layout/vList6"/>
    <dgm:cxn modelId="{0E383FF8-5952-4ACC-8253-382845F26A81}" type="presOf" srcId="{830159D2-4116-48A0-82DE-BE7F64F99CBC}" destId="{AB8A574E-C84E-48D7-BBAE-C91FF2A8495B}" srcOrd="0" destOrd="0" presId="urn:microsoft.com/office/officeart/2005/8/layout/vList6"/>
    <dgm:cxn modelId="{EAF78537-49DE-487E-94FD-58BE41AFBCE2}" srcId="{830159D2-4116-48A0-82DE-BE7F64F99CBC}" destId="{92F8B941-EB7E-4D90-A57D-5E3B3D9B3AE2}" srcOrd="0" destOrd="0" parTransId="{E6B5C0A0-DD44-40B6-A1F0-D49291925F8F}" sibTransId="{0E667ADA-40C3-4147-8B16-7D4800D5AAA4}"/>
    <dgm:cxn modelId="{91850B1E-A710-4093-AA8D-F389B3E2D33A}" srcId="{23F622E4-67B7-41F4-9521-27FFE6A14DEC}" destId="{D487E690-1DF5-469D-8D86-ABF3665331EC}" srcOrd="0" destOrd="0" parTransId="{4A1C55EC-5BC7-4D79-BB87-0D150FF5E395}" sibTransId="{93B9A5C2-7E4A-4804-A35F-7D3E02A15BC9}"/>
    <dgm:cxn modelId="{C809901C-2E4D-465E-8595-8899651393D6}" srcId="{A806B66A-B3FD-43D5-AA33-A278D758D24D}" destId="{830159D2-4116-48A0-82DE-BE7F64F99CBC}" srcOrd="2" destOrd="0" parTransId="{A2FB2855-778F-428A-8826-7352AF508C78}" sibTransId="{EFCD373D-176E-4BB1-8B56-A15E4231D3D1}"/>
    <dgm:cxn modelId="{403273B9-50C2-4E84-A03F-183EB7DD8FF7}" srcId="{A806B66A-B3FD-43D5-AA33-A278D758D24D}" destId="{7A7C8E85-601C-4D4B-9AFD-58DB8C5066BC}" srcOrd="3" destOrd="0" parTransId="{1ADEF6AC-DD5E-40CD-8F35-29890A1CCA15}" sibTransId="{D83DDA69-EC75-4B11-9392-521872E4BB2F}"/>
    <dgm:cxn modelId="{2C994C33-6835-40BF-B665-B67BE143756B}" type="presOf" srcId="{D487E690-1DF5-469D-8D86-ABF3665331EC}" destId="{45FF8139-76EC-4925-A8A8-80591B5D5E33}" srcOrd="0" destOrd="0" presId="urn:microsoft.com/office/officeart/2005/8/layout/vList6"/>
    <dgm:cxn modelId="{D49EDB1F-5DE3-4D74-9C4A-B64888263299}" srcId="{A806B66A-B3FD-43D5-AA33-A278D758D24D}" destId="{23F622E4-67B7-41F4-9521-27FFE6A14DEC}" srcOrd="0" destOrd="0" parTransId="{8E32E93A-9406-4E13-8F18-BA28DDB881B2}" sibTransId="{DCFB2813-34D8-4D52-8C07-CBCBD64D9FDD}"/>
    <dgm:cxn modelId="{92F8A00F-6CAB-40E5-A4EE-3A7CFCB6AF18}" srcId="{7A7C8E85-601C-4D4B-9AFD-58DB8C5066BC}" destId="{714FBF5B-8543-405E-8A5F-FB54C7FB4CE8}" srcOrd="0" destOrd="0" parTransId="{78144AB3-546B-4742-B7C9-CB23275F60A3}" sibTransId="{BE8FC5D0-EE04-483F-BA5E-21AE81B01E97}"/>
    <dgm:cxn modelId="{19E958A8-B4D1-4AB9-B08D-F7CE616B227D}" type="presOf" srcId="{714FBF5B-8543-405E-8A5F-FB54C7FB4CE8}" destId="{489DDD18-A33B-4C3A-88D9-6CB93AA07ED9}" srcOrd="0" destOrd="0" presId="urn:microsoft.com/office/officeart/2005/8/layout/vList6"/>
    <dgm:cxn modelId="{22EB1A19-D9A3-4355-A7AD-0DF4C2CD192B}" type="presParOf" srcId="{4837B164-42EF-41F0-90A6-13E7DAE78EDA}" destId="{7DC7CCBB-38F6-4D5D-B418-20E46528F9E2}" srcOrd="0" destOrd="0" presId="urn:microsoft.com/office/officeart/2005/8/layout/vList6"/>
    <dgm:cxn modelId="{EF9E0F67-4EBC-4951-B05E-D0FACAB54F7A}" type="presParOf" srcId="{7DC7CCBB-38F6-4D5D-B418-20E46528F9E2}" destId="{37372C17-718E-4905-9292-BDFEB76C1FF4}" srcOrd="0" destOrd="0" presId="urn:microsoft.com/office/officeart/2005/8/layout/vList6"/>
    <dgm:cxn modelId="{4421EF0E-74D8-412F-8975-7464B27B2816}" type="presParOf" srcId="{7DC7CCBB-38F6-4D5D-B418-20E46528F9E2}" destId="{45FF8139-76EC-4925-A8A8-80591B5D5E33}" srcOrd="1" destOrd="0" presId="urn:microsoft.com/office/officeart/2005/8/layout/vList6"/>
    <dgm:cxn modelId="{34298C3E-DF25-49B6-AEB2-8D6BA266DBC9}" type="presParOf" srcId="{4837B164-42EF-41F0-90A6-13E7DAE78EDA}" destId="{6BE81642-C9AC-4D0A-A91B-336DB6D38AFF}" srcOrd="1" destOrd="0" presId="urn:microsoft.com/office/officeart/2005/8/layout/vList6"/>
    <dgm:cxn modelId="{AED33829-03CC-4026-A592-306D17728DF3}" type="presParOf" srcId="{4837B164-42EF-41F0-90A6-13E7DAE78EDA}" destId="{610BFABD-BC79-4962-AFA4-9DF14AB8C49C}" srcOrd="2" destOrd="0" presId="urn:microsoft.com/office/officeart/2005/8/layout/vList6"/>
    <dgm:cxn modelId="{9FB31006-6FFF-40B5-833E-22ADB2F7629E}" type="presParOf" srcId="{610BFABD-BC79-4962-AFA4-9DF14AB8C49C}" destId="{6380343C-373A-49C6-830F-7AA643AE517D}" srcOrd="0" destOrd="0" presId="urn:microsoft.com/office/officeart/2005/8/layout/vList6"/>
    <dgm:cxn modelId="{5352B023-A2E4-499C-B2E4-C56A45562986}" type="presParOf" srcId="{610BFABD-BC79-4962-AFA4-9DF14AB8C49C}" destId="{CCC3C23A-F5B9-4143-8D8D-24788D52DEB6}" srcOrd="1" destOrd="0" presId="urn:microsoft.com/office/officeart/2005/8/layout/vList6"/>
    <dgm:cxn modelId="{C04737FD-82E8-45C5-9976-57EE2E0493A1}" type="presParOf" srcId="{4837B164-42EF-41F0-90A6-13E7DAE78EDA}" destId="{55D349F2-E215-40CB-A818-D81FF3157035}" srcOrd="3" destOrd="0" presId="urn:microsoft.com/office/officeart/2005/8/layout/vList6"/>
    <dgm:cxn modelId="{B18B1A15-5FAE-4747-A19C-2C5A4E172203}" type="presParOf" srcId="{4837B164-42EF-41F0-90A6-13E7DAE78EDA}" destId="{F199CD4B-A78B-446E-B7AE-61F2479BB7F3}" srcOrd="4" destOrd="0" presId="urn:microsoft.com/office/officeart/2005/8/layout/vList6"/>
    <dgm:cxn modelId="{BC47F88C-FBD9-44F5-B245-CD377D796B07}" type="presParOf" srcId="{F199CD4B-A78B-446E-B7AE-61F2479BB7F3}" destId="{AB8A574E-C84E-48D7-BBAE-C91FF2A8495B}" srcOrd="0" destOrd="0" presId="urn:microsoft.com/office/officeart/2005/8/layout/vList6"/>
    <dgm:cxn modelId="{F5034266-64DD-41C9-9B97-C2CC8D0F3985}" type="presParOf" srcId="{F199CD4B-A78B-446E-B7AE-61F2479BB7F3}" destId="{A0C3E24F-2D96-4B3D-84B0-5E89276AD09C}" srcOrd="1" destOrd="0" presId="urn:microsoft.com/office/officeart/2005/8/layout/vList6"/>
    <dgm:cxn modelId="{86CF7E37-AB2C-42BC-A0BC-F6230AF8E976}" type="presParOf" srcId="{4837B164-42EF-41F0-90A6-13E7DAE78EDA}" destId="{65A1005D-4F78-4E53-A651-AE44A9A45888}" srcOrd="5" destOrd="0" presId="urn:microsoft.com/office/officeart/2005/8/layout/vList6"/>
    <dgm:cxn modelId="{6C8BCD4C-9D79-4346-95A6-610290332570}" type="presParOf" srcId="{4837B164-42EF-41F0-90A6-13E7DAE78EDA}" destId="{14B77579-62D2-464C-92A8-1553E616E76B}" srcOrd="6" destOrd="0" presId="urn:microsoft.com/office/officeart/2005/8/layout/vList6"/>
    <dgm:cxn modelId="{607C08AD-24A8-452F-AFBD-3E6BE69B7E31}" type="presParOf" srcId="{14B77579-62D2-464C-92A8-1553E616E76B}" destId="{3E2F86FE-2F3A-408C-9BCF-D0D2B469E3A9}" srcOrd="0" destOrd="0" presId="urn:microsoft.com/office/officeart/2005/8/layout/vList6"/>
    <dgm:cxn modelId="{4489648C-6A43-4AEF-91C4-10EDA3814C34}" type="presParOf" srcId="{14B77579-62D2-464C-92A8-1553E616E76B}" destId="{489DDD18-A33B-4C3A-88D9-6CB93AA07ED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7BFF9A-D9F3-466F-B29D-0A51C8AFC3A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74AC2B3-EE8D-4AEF-AAC9-CC7082AE2A6A}">
      <dgm:prSet phldrT="[Text]" phldr="1"/>
      <dgm:spPr/>
      <dgm:t>
        <a:bodyPr/>
        <a:lstStyle/>
        <a:p>
          <a:endParaRPr lang="en-US"/>
        </a:p>
      </dgm:t>
    </dgm:pt>
    <dgm:pt modelId="{B2295E64-E2CC-4FD4-8771-82CD04F9C8FA}" type="parTrans" cxnId="{F32E5690-0CE6-4D6D-ADEF-4D7CA7F8100D}">
      <dgm:prSet/>
      <dgm:spPr/>
      <dgm:t>
        <a:bodyPr/>
        <a:lstStyle/>
        <a:p>
          <a:endParaRPr lang="en-US"/>
        </a:p>
      </dgm:t>
    </dgm:pt>
    <dgm:pt modelId="{2773B6BF-F5C2-4A4B-98A9-F6B14E95C84E}" type="sibTrans" cxnId="{F32E5690-0CE6-4D6D-ADEF-4D7CA7F8100D}">
      <dgm:prSet/>
      <dgm:spPr/>
      <dgm:t>
        <a:bodyPr/>
        <a:lstStyle/>
        <a:p>
          <a:endParaRPr lang="en-US"/>
        </a:p>
      </dgm:t>
    </dgm:pt>
    <dgm:pt modelId="{1EEB8E81-B60F-4DD2-8329-1CC9626C84BC}">
      <dgm:prSet phldrT="[Text]" custT="1"/>
      <dgm:spPr/>
      <dgm:t>
        <a:bodyPr/>
        <a:lstStyle/>
        <a:p>
          <a:r>
            <a:rPr lang="mn-MN" sz="2000" dirty="0" smtClean="0">
              <a:latin typeface="Arial" panose="020B0604020202020204" pitchFamily="34" charset="0"/>
              <a:cs typeface="Arial" panose="020B0604020202020204" pitchFamily="34" charset="0"/>
            </a:rPr>
            <a:t>УЛС ТӨРИЙН АШИГ СОНИРХОЛ </a:t>
          </a:r>
          <a:endParaRPr lang="en-US" sz="2000" dirty="0">
            <a:latin typeface="Arial" panose="020B0604020202020204" pitchFamily="34" charset="0"/>
            <a:cs typeface="Arial" panose="020B0604020202020204" pitchFamily="34" charset="0"/>
          </a:endParaRPr>
        </a:p>
      </dgm:t>
    </dgm:pt>
    <dgm:pt modelId="{B6F96189-BE6B-4F73-B28D-12EF8FC3CCD0}" type="parTrans" cxnId="{357EBFD4-6223-46E5-AC5F-4F43C84347FB}">
      <dgm:prSet/>
      <dgm:spPr/>
      <dgm:t>
        <a:bodyPr/>
        <a:lstStyle/>
        <a:p>
          <a:endParaRPr lang="en-US"/>
        </a:p>
      </dgm:t>
    </dgm:pt>
    <dgm:pt modelId="{8893981C-2C4F-4930-AA01-924B6933C04A}" type="sibTrans" cxnId="{357EBFD4-6223-46E5-AC5F-4F43C84347FB}">
      <dgm:prSet/>
      <dgm:spPr/>
      <dgm:t>
        <a:bodyPr/>
        <a:lstStyle/>
        <a:p>
          <a:endParaRPr lang="en-US"/>
        </a:p>
      </dgm:t>
    </dgm:pt>
    <dgm:pt modelId="{2C75C2F2-2A89-4114-BC1A-9973B1F6F268}">
      <dgm:prSet phldrT="[Text]" phldr="1"/>
      <dgm:spPr/>
      <dgm:t>
        <a:bodyPr/>
        <a:lstStyle/>
        <a:p>
          <a:endParaRPr lang="en-US"/>
        </a:p>
      </dgm:t>
    </dgm:pt>
    <dgm:pt modelId="{EDE4F311-9521-49D6-92E3-2C237565446F}" type="parTrans" cxnId="{E6F62167-011E-4FDD-98C2-C7D484D08275}">
      <dgm:prSet/>
      <dgm:spPr/>
      <dgm:t>
        <a:bodyPr/>
        <a:lstStyle/>
        <a:p>
          <a:endParaRPr lang="en-US"/>
        </a:p>
      </dgm:t>
    </dgm:pt>
    <dgm:pt modelId="{A4E5CF72-67ED-4362-B6CA-F69FC820CE3A}" type="sibTrans" cxnId="{E6F62167-011E-4FDD-98C2-C7D484D08275}">
      <dgm:prSet/>
      <dgm:spPr/>
      <dgm:t>
        <a:bodyPr/>
        <a:lstStyle/>
        <a:p>
          <a:endParaRPr lang="en-US"/>
        </a:p>
      </dgm:t>
    </dgm:pt>
    <dgm:pt modelId="{3E0B5E65-7594-44F0-BB4D-726E90741822}">
      <dgm:prSet phldrT="[Text]" custT="1"/>
      <dgm:spPr/>
      <dgm:t>
        <a:bodyPr/>
        <a:lstStyle/>
        <a:p>
          <a:r>
            <a:rPr lang="mn-MN" sz="2000" dirty="0" smtClean="0">
              <a:latin typeface="Arial" panose="020B0604020202020204" pitchFamily="34" charset="0"/>
              <a:cs typeface="Arial" panose="020B0604020202020204" pitchFamily="34" charset="0"/>
            </a:rPr>
            <a:t>ТӨСВИЙН МӨНГӨ ХЭНИЙ Ч МӨНГӨ БИШ</a:t>
          </a:r>
          <a:endParaRPr lang="en-US" sz="2000" dirty="0">
            <a:latin typeface="Arial" panose="020B0604020202020204" pitchFamily="34" charset="0"/>
            <a:cs typeface="Arial" panose="020B0604020202020204" pitchFamily="34" charset="0"/>
          </a:endParaRPr>
        </a:p>
      </dgm:t>
    </dgm:pt>
    <dgm:pt modelId="{96D04B35-9CA1-428A-B5B3-A2C953A62C3B}" type="parTrans" cxnId="{064642AB-21B0-4B00-A570-05DB3B728C2B}">
      <dgm:prSet/>
      <dgm:spPr/>
      <dgm:t>
        <a:bodyPr/>
        <a:lstStyle/>
        <a:p>
          <a:endParaRPr lang="en-US"/>
        </a:p>
      </dgm:t>
    </dgm:pt>
    <dgm:pt modelId="{C0A1BECB-7EDE-4F09-AC3E-5E24C96FF7D2}" type="sibTrans" cxnId="{064642AB-21B0-4B00-A570-05DB3B728C2B}">
      <dgm:prSet/>
      <dgm:spPr/>
      <dgm:t>
        <a:bodyPr/>
        <a:lstStyle/>
        <a:p>
          <a:endParaRPr lang="en-US"/>
        </a:p>
      </dgm:t>
    </dgm:pt>
    <dgm:pt modelId="{0E1C524E-320C-4D3E-A3BB-DFE68B4DA26A}">
      <dgm:prSet phldrT="[Text]" phldr="1"/>
      <dgm:spPr/>
      <dgm:t>
        <a:bodyPr/>
        <a:lstStyle/>
        <a:p>
          <a:endParaRPr lang="en-US"/>
        </a:p>
      </dgm:t>
    </dgm:pt>
    <dgm:pt modelId="{FF4B5186-BA88-4FE2-9122-2C1E0E0E230F}" type="parTrans" cxnId="{06314551-ADDD-41EE-ADC8-2870D0F29593}">
      <dgm:prSet/>
      <dgm:spPr/>
      <dgm:t>
        <a:bodyPr/>
        <a:lstStyle/>
        <a:p>
          <a:endParaRPr lang="en-US"/>
        </a:p>
      </dgm:t>
    </dgm:pt>
    <dgm:pt modelId="{3989086B-FA2A-497A-BD59-2FE4C7872E9C}" type="sibTrans" cxnId="{06314551-ADDD-41EE-ADC8-2870D0F29593}">
      <dgm:prSet/>
      <dgm:spPr/>
      <dgm:t>
        <a:bodyPr/>
        <a:lstStyle/>
        <a:p>
          <a:endParaRPr lang="en-US"/>
        </a:p>
      </dgm:t>
    </dgm:pt>
    <dgm:pt modelId="{8A97FC9E-4C07-4852-A881-2958CC643A62}">
      <dgm:prSet phldrT="[Text]" custT="1"/>
      <dgm:spPr/>
      <dgm:t>
        <a:bodyPr/>
        <a:lstStyle/>
        <a:p>
          <a:r>
            <a:rPr lang="mn-MN" sz="2000" dirty="0" smtClean="0">
              <a:latin typeface="Arial" panose="020B0604020202020204" pitchFamily="34" charset="0"/>
              <a:cs typeface="Arial" panose="020B0604020202020204" pitchFamily="34" charset="0"/>
            </a:rPr>
            <a:t>ХЭН Ч ӨӨРТӨӨ АЖИЛ УДАХЫГ ХҮСЭХГҮЙ БАЙНА. </a:t>
          </a:r>
          <a:endParaRPr lang="en-US" sz="2000" dirty="0">
            <a:latin typeface="Arial" panose="020B0604020202020204" pitchFamily="34" charset="0"/>
            <a:cs typeface="Arial" panose="020B0604020202020204" pitchFamily="34" charset="0"/>
          </a:endParaRPr>
        </a:p>
      </dgm:t>
    </dgm:pt>
    <dgm:pt modelId="{90AD9206-96D9-4F63-803E-EB462ED96AE1}" type="parTrans" cxnId="{BE970776-200E-470F-9382-AE27E945F2AF}">
      <dgm:prSet/>
      <dgm:spPr/>
      <dgm:t>
        <a:bodyPr/>
        <a:lstStyle/>
        <a:p>
          <a:endParaRPr lang="en-US"/>
        </a:p>
      </dgm:t>
    </dgm:pt>
    <dgm:pt modelId="{D6B35C98-4EA8-4C1C-AE7F-256AFB883AC3}" type="sibTrans" cxnId="{BE970776-200E-470F-9382-AE27E945F2AF}">
      <dgm:prSet/>
      <dgm:spPr/>
      <dgm:t>
        <a:bodyPr/>
        <a:lstStyle/>
        <a:p>
          <a:endParaRPr lang="en-US"/>
        </a:p>
      </dgm:t>
    </dgm:pt>
    <dgm:pt modelId="{9CBF976D-8AE5-4B45-9F5D-18858E5B9C5A}" type="pres">
      <dgm:prSet presAssocID="{7B7BFF9A-D9F3-466F-B29D-0A51C8AFC3AA}" presName="linearFlow" presStyleCnt="0">
        <dgm:presLayoutVars>
          <dgm:dir/>
          <dgm:animLvl val="lvl"/>
          <dgm:resizeHandles val="exact"/>
        </dgm:presLayoutVars>
      </dgm:prSet>
      <dgm:spPr/>
      <dgm:t>
        <a:bodyPr/>
        <a:lstStyle/>
        <a:p>
          <a:endParaRPr lang="en-US"/>
        </a:p>
      </dgm:t>
    </dgm:pt>
    <dgm:pt modelId="{267541E3-C15E-4959-9F81-FEA8990A84FD}" type="pres">
      <dgm:prSet presAssocID="{B74AC2B3-EE8D-4AEF-AAC9-CC7082AE2A6A}" presName="composite" presStyleCnt="0"/>
      <dgm:spPr/>
    </dgm:pt>
    <dgm:pt modelId="{85CD9BF5-1A95-49CF-8E48-3DC816AFF878}" type="pres">
      <dgm:prSet presAssocID="{B74AC2B3-EE8D-4AEF-AAC9-CC7082AE2A6A}" presName="parentText" presStyleLbl="alignNode1" presStyleIdx="0" presStyleCnt="3">
        <dgm:presLayoutVars>
          <dgm:chMax val="1"/>
          <dgm:bulletEnabled val="1"/>
        </dgm:presLayoutVars>
      </dgm:prSet>
      <dgm:spPr/>
      <dgm:t>
        <a:bodyPr/>
        <a:lstStyle/>
        <a:p>
          <a:endParaRPr lang="en-US"/>
        </a:p>
      </dgm:t>
    </dgm:pt>
    <dgm:pt modelId="{C7EC6EEF-A4DC-493B-903E-5022CAEF966E}" type="pres">
      <dgm:prSet presAssocID="{B74AC2B3-EE8D-4AEF-AAC9-CC7082AE2A6A}" presName="descendantText" presStyleLbl="alignAcc1" presStyleIdx="0" presStyleCnt="3">
        <dgm:presLayoutVars>
          <dgm:bulletEnabled val="1"/>
        </dgm:presLayoutVars>
      </dgm:prSet>
      <dgm:spPr/>
      <dgm:t>
        <a:bodyPr/>
        <a:lstStyle/>
        <a:p>
          <a:endParaRPr lang="en-US"/>
        </a:p>
      </dgm:t>
    </dgm:pt>
    <dgm:pt modelId="{B7653513-C06E-468E-8090-3CF72CCA9300}" type="pres">
      <dgm:prSet presAssocID="{2773B6BF-F5C2-4A4B-98A9-F6B14E95C84E}" presName="sp" presStyleCnt="0"/>
      <dgm:spPr/>
    </dgm:pt>
    <dgm:pt modelId="{4FF8B9E3-BF3D-4D37-B0E8-67A5AD509156}" type="pres">
      <dgm:prSet presAssocID="{2C75C2F2-2A89-4114-BC1A-9973B1F6F268}" presName="composite" presStyleCnt="0"/>
      <dgm:spPr/>
    </dgm:pt>
    <dgm:pt modelId="{DC1B9A5C-BE28-4712-B632-DB499DCA6EB2}" type="pres">
      <dgm:prSet presAssocID="{2C75C2F2-2A89-4114-BC1A-9973B1F6F268}" presName="parentText" presStyleLbl="alignNode1" presStyleIdx="1" presStyleCnt="3">
        <dgm:presLayoutVars>
          <dgm:chMax val="1"/>
          <dgm:bulletEnabled val="1"/>
        </dgm:presLayoutVars>
      </dgm:prSet>
      <dgm:spPr/>
      <dgm:t>
        <a:bodyPr/>
        <a:lstStyle/>
        <a:p>
          <a:endParaRPr lang="en-US"/>
        </a:p>
      </dgm:t>
    </dgm:pt>
    <dgm:pt modelId="{84BBEDE7-0B9B-4C57-A422-B1B3B07F3CE5}" type="pres">
      <dgm:prSet presAssocID="{2C75C2F2-2A89-4114-BC1A-9973B1F6F268}" presName="descendantText" presStyleLbl="alignAcc1" presStyleIdx="1" presStyleCnt="3">
        <dgm:presLayoutVars>
          <dgm:bulletEnabled val="1"/>
        </dgm:presLayoutVars>
      </dgm:prSet>
      <dgm:spPr/>
      <dgm:t>
        <a:bodyPr/>
        <a:lstStyle/>
        <a:p>
          <a:endParaRPr lang="en-US"/>
        </a:p>
      </dgm:t>
    </dgm:pt>
    <dgm:pt modelId="{6BC7EA6A-77F6-43F8-BE0D-78A581EEDBC0}" type="pres">
      <dgm:prSet presAssocID="{A4E5CF72-67ED-4362-B6CA-F69FC820CE3A}" presName="sp" presStyleCnt="0"/>
      <dgm:spPr/>
    </dgm:pt>
    <dgm:pt modelId="{8AFD6425-52EE-4194-AD9E-3169E0D9E8BE}" type="pres">
      <dgm:prSet presAssocID="{0E1C524E-320C-4D3E-A3BB-DFE68B4DA26A}" presName="composite" presStyleCnt="0"/>
      <dgm:spPr/>
    </dgm:pt>
    <dgm:pt modelId="{BAD0F02C-F8DA-4640-997B-BE8BA1A2C052}" type="pres">
      <dgm:prSet presAssocID="{0E1C524E-320C-4D3E-A3BB-DFE68B4DA26A}" presName="parentText" presStyleLbl="alignNode1" presStyleIdx="2" presStyleCnt="3">
        <dgm:presLayoutVars>
          <dgm:chMax val="1"/>
          <dgm:bulletEnabled val="1"/>
        </dgm:presLayoutVars>
      </dgm:prSet>
      <dgm:spPr/>
      <dgm:t>
        <a:bodyPr/>
        <a:lstStyle/>
        <a:p>
          <a:endParaRPr lang="en-US"/>
        </a:p>
      </dgm:t>
    </dgm:pt>
    <dgm:pt modelId="{25C444D6-44DE-4FFD-85A6-2D0396AFA518}" type="pres">
      <dgm:prSet presAssocID="{0E1C524E-320C-4D3E-A3BB-DFE68B4DA26A}" presName="descendantText" presStyleLbl="alignAcc1" presStyleIdx="2" presStyleCnt="3">
        <dgm:presLayoutVars>
          <dgm:bulletEnabled val="1"/>
        </dgm:presLayoutVars>
      </dgm:prSet>
      <dgm:spPr/>
      <dgm:t>
        <a:bodyPr/>
        <a:lstStyle/>
        <a:p>
          <a:endParaRPr lang="en-US"/>
        </a:p>
      </dgm:t>
    </dgm:pt>
  </dgm:ptLst>
  <dgm:cxnLst>
    <dgm:cxn modelId="{BE970776-200E-470F-9382-AE27E945F2AF}" srcId="{0E1C524E-320C-4D3E-A3BB-DFE68B4DA26A}" destId="{8A97FC9E-4C07-4852-A881-2958CC643A62}" srcOrd="0" destOrd="0" parTransId="{90AD9206-96D9-4F63-803E-EB462ED96AE1}" sibTransId="{D6B35C98-4EA8-4C1C-AE7F-256AFB883AC3}"/>
    <dgm:cxn modelId="{06314551-ADDD-41EE-ADC8-2870D0F29593}" srcId="{7B7BFF9A-D9F3-466F-B29D-0A51C8AFC3AA}" destId="{0E1C524E-320C-4D3E-A3BB-DFE68B4DA26A}" srcOrd="2" destOrd="0" parTransId="{FF4B5186-BA88-4FE2-9122-2C1E0E0E230F}" sibTransId="{3989086B-FA2A-497A-BD59-2FE4C7872E9C}"/>
    <dgm:cxn modelId="{A5B4B748-E21E-46B0-9E91-EE84065CBFBE}" type="presOf" srcId="{7B7BFF9A-D9F3-466F-B29D-0A51C8AFC3AA}" destId="{9CBF976D-8AE5-4B45-9F5D-18858E5B9C5A}" srcOrd="0" destOrd="0" presId="urn:microsoft.com/office/officeart/2005/8/layout/chevron2"/>
    <dgm:cxn modelId="{064642AB-21B0-4B00-A570-05DB3B728C2B}" srcId="{2C75C2F2-2A89-4114-BC1A-9973B1F6F268}" destId="{3E0B5E65-7594-44F0-BB4D-726E90741822}" srcOrd="0" destOrd="0" parTransId="{96D04B35-9CA1-428A-B5B3-A2C953A62C3B}" sibTransId="{C0A1BECB-7EDE-4F09-AC3E-5E24C96FF7D2}"/>
    <dgm:cxn modelId="{F32E5690-0CE6-4D6D-ADEF-4D7CA7F8100D}" srcId="{7B7BFF9A-D9F3-466F-B29D-0A51C8AFC3AA}" destId="{B74AC2B3-EE8D-4AEF-AAC9-CC7082AE2A6A}" srcOrd="0" destOrd="0" parTransId="{B2295E64-E2CC-4FD4-8771-82CD04F9C8FA}" sibTransId="{2773B6BF-F5C2-4A4B-98A9-F6B14E95C84E}"/>
    <dgm:cxn modelId="{363D3BC9-D486-46D6-9322-DCD2A365B790}" type="presOf" srcId="{0E1C524E-320C-4D3E-A3BB-DFE68B4DA26A}" destId="{BAD0F02C-F8DA-4640-997B-BE8BA1A2C052}" srcOrd="0" destOrd="0" presId="urn:microsoft.com/office/officeart/2005/8/layout/chevron2"/>
    <dgm:cxn modelId="{FD230D02-245E-4962-A5DD-31012F42BD12}" type="presOf" srcId="{B74AC2B3-EE8D-4AEF-AAC9-CC7082AE2A6A}" destId="{85CD9BF5-1A95-49CF-8E48-3DC816AFF878}" srcOrd="0" destOrd="0" presId="urn:microsoft.com/office/officeart/2005/8/layout/chevron2"/>
    <dgm:cxn modelId="{3788C5E8-CBEF-44D2-9870-08BB3A513573}" type="presOf" srcId="{3E0B5E65-7594-44F0-BB4D-726E90741822}" destId="{84BBEDE7-0B9B-4C57-A422-B1B3B07F3CE5}" srcOrd="0" destOrd="0" presId="urn:microsoft.com/office/officeart/2005/8/layout/chevron2"/>
    <dgm:cxn modelId="{48D1AD73-D9B7-4681-814F-418B8A120FC5}" type="presOf" srcId="{2C75C2F2-2A89-4114-BC1A-9973B1F6F268}" destId="{DC1B9A5C-BE28-4712-B632-DB499DCA6EB2}" srcOrd="0" destOrd="0" presId="urn:microsoft.com/office/officeart/2005/8/layout/chevron2"/>
    <dgm:cxn modelId="{1DA162F9-99D7-42CC-8227-E95753BE2EDF}" type="presOf" srcId="{8A97FC9E-4C07-4852-A881-2958CC643A62}" destId="{25C444D6-44DE-4FFD-85A6-2D0396AFA518}" srcOrd="0" destOrd="0" presId="urn:microsoft.com/office/officeart/2005/8/layout/chevron2"/>
    <dgm:cxn modelId="{F3916F74-02AD-4C01-8E4C-3D0925F60DAB}" type="presOf" srcId="{1EEB8E81-B60F-4DD2-8329-1CC9626C84BC}" destId="{C7EC6EEF-A4DC-493B-903E-5022CAEF966E}" srcOrd="0" destOrd="0" presId="urn:microsoft.com/office/officeart/2005/8/layout/chevron2"/>
    <dgm:cxn modelId="{357EBFD4-6223-46E5-AC5F-4F43C84347FB}" srcId="{B74AC2B3-EE8D-4AEF-AAC9-CC7082AE2A6A}" destId="{1EEB8E81-B60F-4DD2-8329-1CC9626C84BC}" srcOrd="0" destOrd="0" parTransId="{B6F96189-BE6B-4F73-B28D-12EF8FC3CCD0}" sibTransId="{8893981C-2C4F-4930-AA01-924B6933C04A}"/>
    <dgm:cxn modelId="{E6F62167-011E-4FDD-98C2-C7D484D08275}" srcId="{7B7BFF9A-D9F3-466F-B29D-0A51C8AFC3AA}" destId="{2C75C2F2-2A89-4114-BC1A-9973B1F6F268}" srcOrd="1" destOrd="0" parTransId="{EDE4F311-9521-49D6-92E3-2C237565446F}" sibTransId="{A4E5CF72-67ED-4362-B6CA-F69FC820CE3A}"/>
    <dgm:cxn modelId="{AE122C2A-BBA3-49B2-9D6D-ED2D1DE7A0FB}" type="presParOf" srcId="{9CBF976D-8AE5-4B45-9F5D-18858E5B9C5A}" destId="{267541E3-C15E-4959-9F81-FEA8990A84FD}" srcOrd="0" destOrd="0" presId="urn:microsoft.com/office/officeart/2005/8/layout/chevron2"/>
    <dgm:cxn modelId="{57215405-E62A-4A34-8075-A3CC81BDCF34}" type="presParOf" srcId="{267541E3-C15E-4959-9F81-FEA8990A84FD}" destId="{85CD9BF5-1A95-49CF-8E48-3DC816AFF878}" srcOrd="0" destOrd="0" presId="urn:microsoft.com/office/officeart/2005/8/layout/chevron2"/>
    <dgm:cxn modelId="{6418BDD6-2EBC-4631-B81B-7C83B94DCDF1}" type="presParOf" srcId="{267541E3-C15E-4959-9F81-FEA8990A84FD}" destId="{C7EC6EEF-A4DC-493B-903E-5022CAEF966E}" srcOrd="1" destOrd="0" presId="urn:microsoft.com/office/officeart/2005/8/layout/chevron2"/>
    <dgm:cxn modelId="{84561130-AEB6-41DB-85CD-3B4D3D15D77A}" type="presParOf" srcId="{9CBF976D-8AE5-4B45-9F5D-18858E5B9C5A}" destId="{B7653513-C06E-468E-8090-3CF72CCA9300}" srcOrd="1" destOrd="0" presId="urn:microsoft.com/office/officeart/2005/8/layout/chevron2"/>
    <dgm:cxn modelId="{24146337-C2CA-45D8-B1F4-9A3F3F920939}" type="presParOf" srcId="{9CBF976D-8AE5-4B45-9F5D-18858E5B9C5A}" destId="{4FF8B9E3-BF3D-4D37-B0E8-67A5AD509156}" srcOrd="2" destOrd="0" presId="urn:microsoft.com/office/officeart/2005/8/layout/chevron2"/>
    <dgm:cxn modelId="{7D361682-DC51-4732-9261-083001BCEAF0}" type="presParOf" srcId="{4FF8B9E3-BF3D-4D37-B0E8-67A5AD509156}" destId="{DC1B9A5C-BE28-4712-B632-DB499DCA6EB2}" srcOrd="0" destOrd="0" presId="urn:microsoft.com/office/officeart/2005/8/layout/chevron2"/>
    <dgm:cxn modelId="{FA21624C-55A9-466C-9041-0DED8DE542D1}" type="presParOf" srcId="{4FF8B9E3-BF3D-4D37-B0E8-67A5AD509156}" destId="{84BBEDE7-0B9B-4C57-A422-B1B3B07F3CE5}" srcOrd="1" destOrd="0" presId="urn:microsoft.com/office/officeart/2005/8/layout/chevron2"/>
    <dgm:cxn modelId="{C5B4A442-3D71-4667-B121-DE72913159AC}" type="presParOf" srcId="{9CBF976D-8AE5-4B45-9F5D-18858E5B9C5A}" destId="{6BC7EA6A-77F6-43F8-BE0D-78A581EEDBC0}" srcOrd="3" destOrd="0" presId="urn:microsoft.com/office/officeart/2005/8/layout/chevron2"/>
    <dgm:cxn modelId="{9ECD6817-08D6-4232-83EE-6D6D05BB2345}" type="presParOf" srcId="{9CBF976D-8AE5-4B45-9F5D-18858E5B9C5A}" destId="{8AFD6425-52EE-4194-AD9E-3169E0D9E8BE}" srcOrd="4" destOrd="0" presId="urn:microsoft.com/office/officeart/2005/8/layout/chevron2"/>
    <dgm:cxn modelId="{09B984C2-A8E9-457C-BC93-00A863AB3833}" type="presParOf" srcId="{8AFD6425-52EE-4194-AD9E-3169E0D9E8BE}" destId="{BAD0F02C-F8DA-4640-997B-BE8BA1A2C052}" srcOrd="0" destOrd="0" presId="urn:microsoft.com/office/officeart/2005/8/layout/chevron2"/>
    <dgm:cxn modelId="{C5545C73-37B2-495C-B434-61FB38E940AA}" type="presParOf" srcId="{8AFD6425-52EE-4194-AD9E-3169E0D9E8BE}" destId="{25C444D6-44DE-4FFD-85A6-2D0396AFA51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910608-ABE3-404B-94F0-1A648395E2AE}" type="doc">
      <dgm:prSet loTypeId="urn:microsoft.com/office/officeart/2005/8/layout/equation1" loCatId="process" qsTypeId="urn:microsoft.com/office/officeart/2005/8/quickstyle/simple1" qsCatId="simple" csTypeId="urn:microsoft.com/office/officeart/2005/8/colors/colorful5" csCatId="colorful" phldr="1"/>
      <dgm:spPr/>
    </dgm:pt>
    <dgm:pt modelId="{ADA053BC-9D64-4E69-8785-702DFAD53DE3}">
      <dgm:prSet phldrT="[Text]" custT="1"/>
      <dgm:spPr/>
      <dgm:t>
        <a:bodyPr/>
        <a:lstStyle/>
        <a:p>
          <a:r>
            <a:rPr lang="mn-MN" sz="2000" dirty="0" smtClean="0">
              <a:solidFill>
                <a:schemeClr val="tx1"/>
              </a:solidFill>
              <a:latin typeface="Arial" panose="020B0604020202020204" pitchFamily="34" charset="0"/>
              <a:cs typeface="Arial" panose="020B0604020202020204" pitchFamily="34" charset="0"/>
            </a:rPr>
            <a:t>Хуулиар хүлээсэн үүрэг</a:t>
          </a:r>
          <a:endParaRPr lang="en-US" sz="2000" dirty="0">
            <a:solidFill>
              <a:schemeClr val="tx1"/>
            </a:solidFill>
            <a:latin typeface="Arial" panose="020B0604020202020204" pitchFamily="34" charset="0"/>
            <a:cs typeface="Arial" panose="020B0604020202020204" pitchFamily="34" charset="0"/>
          </a:endParaRPr>
        </a:p>
      </dgm:t>
    </dgm:pt>
    <dgm:pt modelId="{E114FCA5-AC12-4470-BAC8-BEBB387313DA}" type="parTrans" cxnId="{7A740E9C-8AA5-45FD-9D99-0A77052E1E2A}">
      <dgm:prSet/>
      <dgm:spPr/>
      <dgm:t>
        <a:bodyPr/>
        <a:lstStyle/>
        <a:p>
          <a:endParaRPr lang="en-US">
            <a:solidFill>
              <a:schemeClr val="tx1"/>
            </a:solidFill>
          </a:endParaRPr>
        </a:p>
      </dgm:t>
    </dgm:pt>
    <dgm:pt modelId="{4357AE6B-10FC-4726-B9F6-A974963AAD10}" type="sibTrans" cxnId="{7A740E9C-8AA5-45FD-9D99-0A77052E1E2A}">
      <dgm:prSet/>
      <dgm:spPr/>
      <dgm:t>
        <a:bodyPr/>
        <a:lstStyle/>
        <a:p>
          <a:endParaRPr lang="en-US">
            <a:solidFill>
              <a:schemeClr val="tx1"/>
            </a:solidFill>
          </a:endParaRPr>
        </a:p>
      </dgm:t>
    </dgm:pt>
    <dgm:pt modelId="{2843480D-3095-4D1C-A74F-4A0707CF4E94}">
      <dgm:prSet phldrT="[Text]" custT="1"/>
      <dgm:spPr/>
      <dgm:t>
        <a:bodyPr/>
        <a:lstStyle/>
        <a:p>
          <a:r>
            <a:rPr lang="mn-MN" sz="2000" dirty="0" smtClean="0">
              <a:solidFill>
                <a:schemeClr val="tx1"/>
              </a:solidFill>
              <a:latin typeface="Arial" panose="020B0604020202020204" pitchFamily="34" charset="0"/>
              <a:cs typeface="Arial" panose="020B0604020202020204" pitchFamily="34" charset="0"/>
            </a:rPr>
            <a:t>Үүргээ биелүүлээгүй </a:t>
          </a:r>
          <a:endParaRPr lang="en-US" sz="2000" dirty="0">
            <a:solidFill>
              <a:schemeClr val="tx1"/>
            </a:solidFill>
            <a:latin typeface="Arial" panose="020B0604020202020204" pitchFamily="34" charset="0"/>
            <a:cs typeface="Arial" panose="020B0604020202020204" pitchFamily="34" charset="0"/>
          </a:endParaRPr>
        </a:p>
      </dgm:t>
    </dgm:pt>
    <dgm:pt modelId="{0E3A0396-2EA4-4CCF-B19E-7B8F6169D3C0}" type="parTrans" cxnId="{04C72E41-0EDC-4533-81F3-2AB4694CC10E}">
      <dgm:prSet/>
      <dgm:spPr/>
      <dgm:t>
        <a:bodyPr/>
        <a:lstStyle/>
        <a:p>
          <a:endParaRPr lang="en-US">
            <a:solidFill>
              <a:schemeClr val="tx1"/>
            </a:solidFill>
          </a:endParaRPr>
        </a:p>
      </dgm:t>
    </dgm:pt>
    <dgm:pt modelId="{D3963BEC-26E4-4BFD-943A-BEB366A8E0F6}" type="sibTrans" cxnId="{04C72E41-0EDC-4533-81F3-2AB4694CC10E}">
      <dgm:prSet/>
      <dgm:spPr/>
      <dgm:t>
        <a:bodyPr/>
        <a:lstStyle/>
        <a:p>
          <a:endParaRPr lang="en-US">
            <a:solidFill>
              <a:schemeClr val="tx1"/>
            </a:solidFill>
          </a:endParaRPr>
        </a:p>
      </dgm:t>
    </dgm:pt>
    <dgm:pt modelId="{FB390F42-4D94-49AB-9001-DC2EE1F250DB}">
      <dgm:prSet phldrT="[Text]"/>
      <dgm:spPr/>
      <dgm:t>
        <a:bodyPr/>
        <a:lstStyle/>
        <a:p>
          <a:r>
            <a:rPr lang="mn-MN" dirty="0" smtClean="0">
              <a:solidFill>
                <a:schemeClr val="tx1"/>
              </a:solidFill>
            </a:rPr>
            <a:t>Хууль бус эс үйлдэхүй</a:t>
          </a:r>
        </a:p>
      </dgm:t>
    </dgm:pt>
    <dgm:pt modelId="{9DFB05CF-ED52-4E1A-818F-5B4C9802371A}" type="parTrans" cxnId="{836288F8-E2A6-4160-8D93-193CED559C59}">
      <dgm:prSet/>
      <dgm:spPr/>
      <dgm:t>
        <a:bodyPr/>
        <a:lstStyle/>
        <a:p>
          <a:endParaRPr lang="en-US">
            <a:solidFill>
              <a:schemeClr val="tx1"/>
            </a:solidFill>
          </a:endParaRPr>
        </a:p>
      </dgm:t>
    </dgm:pt>
    <dgm:pt modelId="{84467755-7E94-46B7-8449-582AAA0F6F7C}" type="sibTrans" cxnId="{836288F8-E2A6-4160-8D93-193CED559C59}">
      <dgm:prSet/>
      <dgm:spPr/>
      <dgm:t>
        <a:bodyPr/>
        <a:lstStyle/>
        <a:p>
          <a:endParaRPr lang="en-US">
            <a:solidFill>
              <a:schemeClr val="tx1"/>
            </a:solidFill>
          </a:endParaRPr>
        </a:p>
      </dgm:t>
    </dgm:pt>
    <dgm:pt modelId="{84E4008C-DDBA-4477-BE28-5B3AFD91124C}" type="pres">
      <dgm:prSet presAssocID="{95910608-ABE3-404B-94F0-1A648395E2AE}" presName="linearFlow" presStyleCnt="0">
        <dgm:presLayoutVars>
          <dgm:dir/>
          <dgm:resizeHandles val="exact"/>
        </dgm:presLayoutVars>
      </dgm:prSet>
      <dgm:spPr/>
    </dgm:pt>
    <dgm:pt modelId="{4537FCD3-D0FF-4A97-8F64-3697C109E873}" type="pres">
      <dgm:prSet presAssocID="{ADA053BC-9D64-4E69-8785-702DFAD53DE3}" presName="node" presStyleLbl="node1" presStyleIdx="0" presStyleCnt="3">
        <dgm:presLayoutVars>
          <dgm:bulletEnabled val="1"/>
        </dgm:presLayoutVars>
      </dgm:prSet>
      <dgm:spPr/>
      <dgm:t>
        <a:bodyPr/>
        <a:lstStyle/>
        <a:p>
          <a:endParaRPr lang="en-US"/>
        </a:p>
      </dgm:t>
    </dgm:pt>
    <dgm:pt modelId="{C6A9F563-83F7-4CAC-8C74-FCBF424430AE}" type="pres">
      <dgm:prSet presAssocID="{4357AE6B-10FC-4726-B9F6-A974963AAD10}" presName="spacerL" presStyleCnt="0"/>
      <dgm:spPr/>
    </dgm:pt>
    <dgm:pt modelId="{80220152-2D04-49A8-84FB-2C02C6EA7703}" type="pres">
      <dgm:prSet presAssocID="{4357AE6B-10FC-4726-B9F6-A974963AAD10}" presName="sibTrans" presStyleLbl="sibTrans2D1" presStyleIdx="0" presStyleCnt="2"/>
      <dgm:spPr/>
      <dgm:t>
        <a:bodyPr/>
        <a:lstStyle/>
        <a:p>
          <a:endParaRPr lang="en-US"/>
        </a:p>
      </dgm:t>
    </dgm:pt>
    <dgm:pt modelId="{5AFB56E6-B8C0-4B94-AF96-1CAF6DEDDD58}" type="pres">
      <dgm:prSet presAssocID="{4357AE6B-10FC-4726-B9F6-A974963AAD10}" presName="spacerR" presStyleCnt="0"/>
      <dgm:spPr/>
    </dgm:pt>
    <dgm:pt modelId="{6CFB04B2-3976-461A-962E-01F41D9AB497}" type="pres">
      <dgm:prSet presAssocID="{2843480D-3095-4D1C-A74F-4A0707CF4E94}" presName="node" presStyleLbl="node1" presStyleIdx="1" presStyleCnt="3">
        <dgm:presLayoutVars>
          <dgm:bulletEnabled val="1"/>
        </dgm:presLayoutVars>
      </dgm:prSet>
      <dgm:spPr/>
      <dgm:t>
        <a:bodyPr/>
        <a:lstStyle/>
        <a:p>
          <a:endParaRPr lang="en-US"/>
        </a:p>
      </dgm:t>
    </dgm:pt>
    <dgm:pt modelId="{9A5EF037-2DBF-47EC-A37E-CC2F0354AD3E}" type="pres">
      <dgm:prSet presAssocID="{D3963BEC-26E4-4BFD-943A-BEB366A8E0F6}" presName="spacerL" presStyleCnt="0"/>
      <dgm:spPr/>
    </dgm:pt>
    <dgm:pt modelId="{3A5AFCDB-A9EF-42A3-9BCC-41E627F9AB50}" type="pres">
      <dgm:prSet presAssocID="{D3963BEC-26E4-4BFD-943A-BEB366A8E0F6}" presName="sibTrans" presStyleLbl="sibTrans2D1" presStyleIdx="1" presStyleCnt="2"/>
      <dgm:spPr/>
      <dgm:t>
        <a:bodyPr/>
        <a:lstStyle/>
        <a:p>
          <a:endParaRPr lang="en-US"/>
        </a:p>
      </dgm:t>
    </dgm:pt>
    <dgm:pt modelId="{F7C6B6AC-9C15-4A37-94E4-017D6A10D7E9}" type="pres">
      <dgm:prSet presAssocID="{D3963BEC-26E4-4BFD-943A-BEB366A8E0F6}" presName="spacerR" presStyleCnt="0"/>
      <dgm:spPr/>
    </dgm:pt>
    <dgm:pt modelId="{7490D5DA-3EEE-49D0-934C-5066DFC0D33D}" type="pres">
      <dgm:prSet presAssocID="{FB390F42-4D94-49AB-9001-DC2EE1F250DB}" presName="node" presStyleLbl="node1" presStyleIdx="2" presStyleCnt="3">
        <dgm:presLayoutVars>
          <dgm:bulletEnabled val="1"/>
        </dgm:presLayoutVars>
      </dgm:prSet>
      <dgm:spPr/>
      <dgm:t>
        <a:bodyPr/>
        <a:lstStyle/>
        <a:p>
          <a:endParaRPr lang="en-US"/>
        </a:p>
      </dgm:t>
    </dgm:pt>
  </dgm:ptLst>
  <dgm:cxnLst>
    <dgm:cxn modelId="{7A740E9C-8AA5-45FD-9D99-0A77052E1E2A}" srcId="{95910608-ABE3-404B-94F0-1A648395E2AE}" destId="{ADA053BC-9D64-4E69-8785-702DFAD53DE3}" srcOrd="0" destOrd="0" parTransId="{E114FCA5-AC12-4470-BAC8-BEBB387313DA}" sibTransId="{4357AE6B-10FC-4726-B9F6-A974963AAD10}"/>
    <dgm:cxn modelId="{311E4378-523C-4E68-86A8-1F900F2B3A1C}" type="presOf" srcId="{ADA053BC-9D64-4E69-8785-702DFAD53DE3}" destId="{4537FCD3-D0FF-4A97-8F64-3697C109E873}" srcOrd="0" destOrd="0" presId="urn:microsoft.com/office/officeart/2005/8/layout/equation1"/>
    <dgm:cxn modelId="{2B4E40D6-58A0-451B-87E2-8F3331DB3E46}" type="presOf" srcId="{D3963BEC-26E4-4BFD-943A-BEB366A8E0F6}" destId="{3A5AFCDB-A9EF-42A3-9BCC-41E627F9AB50}" srcOrd="0" destOrd="0" presId="urn:microsoft.com/office/officeart/2005/8/layout/equation1"/>
    <dgm:cxn modelId="{64645FF5-87BF-49C6-990C-5C214C6EA29C}" type="presOf" srcId="{2843480D-3095-4D1C-A74F-4A0707CF4E94}" destId="{6CFB04B2-3976-461A-962E-01F41D9AB497}" srcOrd="0" destOrd="0" presId="urn:microsoft.com/office/officeart/2005/8/layout/equation1"/>
    <dgm:cxn modelId="{4FDFAAEA-8C4B-4921-827B-081840D61FED}" type="presOf" srcId="{FB390F42-4D94-49AB-9001-DC2EE1F250DB}" destId="{7490D5DA-3EEE-49D0-934C-5066DFC0D33D}" srcOrd="0" destOrd="0" presId="urn:microsoft.com/office/officeart/2005/8/layout/equation1"/>
    <dgm:cxn modelId="{04C72E41-0EDC-4533-81F3-2AB4694CC10E}" srcId="{95910608-ABE3-404B-94F0-1A648395E2AE}" destId="{2843480D-3095-4D1C-A74F-4A0707CF4E94}" srcOrd="1" destOrd="0" parTransId="{0E3A0396-2EA4-4CCF-B19E-7B8F6169D3C0}" sibTransId="{D3963BEC-26E4-4BFD-943A-BEB366A8E0F6}"/>
    <dgm:cxn modelId="{193D7FA6-B2D0-4FB3-8057-8F8BD1C5A681}" type="presOf" srcId="{95910608-ABE3-404B-94F0-1A648395E2AE}" destId="{84E4008C-DDBA-4477-BE28-5B3AFD91124C}" srcOrd="0" destOrd="0" presId="urn:microsoft.com/office/officeart/2005/8/layout/equation1"/>
    <dgm:cxn modelId="{30F320E0-2336-4C59-9180-132A9E4E6079}" type="presOf" srcId="{4357AE6B-10FC-4726-B9F6-A974963AAD10}" destId="{80220152-2D04-49A8-84FB-2C02C6EA7703}" srcOrd="0" destOrd="0" presId="urn:microsoft.com/office/officeart/2005/8/layout/equation1"/>
    <dgm:cxn modelId="{836288F8-E2A6-4160-8D93-193CED559C59}" srcId="{95910608-ABE3-404B-94F0-1A648395E2AE}" destId="{FB390F42-4D94-49AB-9001-DC2EE1F250DB}" srcOrd="2" destOrd="0" parTransId="{9DFB05CF-ED52-4E1A-818F-5B4C9802371A}" sibTransId="{84467755-7E94-46B7-8449-582AAA0F6F7C}"/>
    <dgm:cxn modelId="{B7DD7EFB-790A-4C6F-8713-405E8DBB47FF}" type="presParOf" srcId="{84E4008C-DDBA-4477-BE28-5B3AFD91124C}" destId="{4537FCD3-D0FF-4A97-8F64-3697C109E873}" srcOrd="0" destOrd="0" presId="urn:microsoft.com/office/officeart/2005/8/layout/equation1"/>
    <dgm:cxn modelId="{51D9777E-55F2-43CC-9D9A-C903523952DA}" type="presParOf" srcId="{84E4008C-DDBA-4477-BE28-5B3AFD91124C}" destId="{C6A9F563-83F7-4CAC-8C74-FCBF424430AE}" srcOrd="1" destOrd="0" presId="urn:microsoft.com/office/officeart/2005/8/layout/equation1"/>
    <dgm:cxn modelId="{AC406846-93E1-4590-AD76-02D0C31F2EDD}" type="presParOf" srcId="{84E4008C-DDBA-4477-BE28-5B3AFD91124C}" destId="{80220152-2D04-49A8-84FB-2C02C6EA7703}" srcOrd="2" destOrd="0" presId="urn:microsoft.com/office/officeart/2005/8/layout/equation1"/>
    <dgm:cxn modelId="{7EB37514-F722-4122-91CD-3955E82EF9E7}" type="presParOf" srcId="{84E4008C-DDBA-4477-BE28-5B3AFD91124C}" destId="{5AFB56E6-B8C0-4B94-AF96-1CAF6DEDDD58}" srcOrd="3" destOrd="0" presId="urn:microsoft.com/office/officeart/2005/8/layout/equation1"/>
    <dgm:cxn modelId="{77BFF98A-EFC4-492A-883B-DDF0421C85A8}" type="presParOf" srcId="{84E4008C-DDBA-4477-BE28-5B3AFD91124C}" destId="{6CFB04B2-3976-461A-962E-01F41D9AB497}" srcOrd="4" destOrd="0" presId="urn:microsoft.com/office/officeart/2005/8/layout/equation1"/>
    <dgm:cxn modelId="{4521ED1E-D738-491B-822C-19076BC3AE4B}" type="presParOf" srcId="{84E4008C-DDBA-4477-BE28-5B3AFD91124C}" destId="{9A5EF037-2DBF-47EC-A37E-CC2F0354AD3E}" srcOrd="5" destOrd="0" presId="urn:microsoft.com/office/officeart/2005/8/layout/equation1"/>
    <dgm:cxn modelId="{431F465C-BAFC-4F07-87A3-36DF0C4D829D}" type="presParOf" srcId="{84E4008C-DDBA-4477-BE28-5B3AFD91124C}" destId="{3A5AFCDB-A9EF-42A3-9BCC-41E627F9AB50}" srcOrd="6" destOrd="0" presId="urn:microsoft.com/office/officeart/2005/8/layout/equation1"/>
    <dgm:cxn modelId="{F7FD7BB4-1F05-4298-8567-A738D543A29E}" type="presParOf" srcId="{84E4008C-DDBA-4477-BE28-5B3AFD91124C}" destId="{F7C6B6AC-9C15-4A37-94E4-017D6A10D7E9}" srcOrd="7" destOrd="0" presId="urn:microsoft.com/office/officeart/2005/8/layout/equation1"/>
    <dgm:cxn modelId="{E28EA31F-DDBE-48AA-8DE8-D4F5B24544D7}" type="presParOf" srcId="{84E4008C-DDBA-4477-BE28-5B3AFD91124C}" destId="{7490D5DA-3EEE-49D0-934C-5066DFC0D33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7BF66C-9CBE-41EF-9DC9-1779051124CD}"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n-US"/>
        </a:p>
      </dgm:t>
    </dgm:pt>
    <dgm:pt modelId="{241D0FDE-B25B-485D-8F3C-03E5A4E4DEAE}">
      <dgm:prSet phldrT="[Text]" custT="1"/>
      <dgm:spPr>
        <a:solidFill>
          <a:schemeClr val="bg1"/>
        </a:solidFill>
      </dgm:spPr>
      <dgm:t>
        <a:bodyPr/>
        <a:lstStyle/>
        <a:p>
          <a:r>
            <a:rPr lang="mn-MN" sz="3200" b="1" dirty="0" smtClean="0">
              <a:solidFill>
                <a:schemeClr val="tx1"/>
              </a:solidFill>
              <a:latin typeface="Arial" panose="020B0604020202020204" pitchFamily="34" charset="0"/>
              <a:cs typeface="Arial" panose="020B0604020202020204" pitchFamily="34" charset="0"/>
            </a:rPr>
            <a:t>“Төрд учруулсан хохирлыг буруутай этгээдээр нөхөн төлүүлэх нь” Стратегийн </a:t>
          </a:r>
          <a:r>
            <a:rPr lang="mn-MN" sz="3200" b="1" dirty="0" smtClean="0">
              <a:solidFill>
                <a:schemeClr val="tx1"/>
              </a:solidFill>
              <a:latin typeface="Arial" panose="020B0604020202020204" pitchFamily="34" charset="0"/>
              <a:cs typeface="Arial" panose="020B0604020202020204" pitchFamily="34" charset="0"/>
            </a:rPr>
            <a:t>өмгөөллийн төсөл</a:t>
          </a:r>
          <a:endParaRPr lang="en-US" sz="3200" b="1" dirty="0">
            <a:solidFill>
              <a:schemeClr val="tx1"/>
            </a:solidFill>
            <a:latin typeface="Arial" panose="020B0604020202020204" pitchFamily="34" charset="0"/>
            <a:cs typeface="Arial" panose="020B0604020202020204" pitchFamily="34" charset="0"/>
          </a:endParaRPr>
        </a:p>
      </dgm:t>
    </dgm:pt>
    <dgm:pt modelId="{38B003CA-17EC-4CE5-B20B-359CFC31A4E3}" type="parTrans" cxnId="{F1C52F8D-6198-4CC1-BA83-5BA0B1F19688}">
      <dgm:prSet/>
      <dgm:spPr/>
      <dgm:t>
        <a:bodyPr/>
        <a:lstStyle/>
        <a:p>
          <a:endParaRPr lang="en-US"/>
        </a:p>
      </dgm:t>
    </dgm:pt>
    <dgm:pt modelId="{E934B0D8-7575-4F87-93A6-33C781CCD67A}" type="sibTrans" cxnId="{F1C52F8D-6198-4CC1-BA83-5BA0B1F19688}">
      <dgm:prSet/>
      <dgm:spPr/>
      <dgm:t>
        <a:bodyPr/>
        <a:lstStyle/>
        <a:p>
          <a:endParaRPr lang="en-US"/>
        </a:p>
      </dgm:t>
    </dgm:pt>
    <dgm:pt modelId="{D85D8955-B52A-4F1E-8871-3A2DB4B6112A}">
      <dgm:prSet phldrT="[Text]"/>
      <dgm:spPr/>
      <dgm:t>
        <a:bodyPr/>
        <a:lstStyle/>
        <a:p>
          <a:r>
            <a:rPr lang="mn-MN" dirty="0" smtClean="0">
              <a:solidFill>
                <a:schemeClr val="tx1"/>
              </a:solidFill>
              <a:latin typeface="Arial" panose="020B0604020202020204" pitchFamily="34" charset="0"/>
              <a:cs typeface="Arial" panose="020B0604020202020204" pitchFamily="34" charset="0"/>
            </a:rPr>
            <a:t>СУДАЛГААНЫ АЖИЛ ЯВУУЛАХ</a:t>
          </a:r>
          <a:endParaRPr lang="en-US" dirty="0">
            <a:solidFill>
              <a:schemeClr val="tx1"/>
            </a:solidFill>
            <a:latin typeface="Arial" panose="020B0604020202020204" pitchFamily="34" charset="0"/>
            <a:cs typeface="Arial" panose="020B0604020202020204" pitchFamily="34" charset="0"/>
          </a:endParaRPr>
        </a:p>
      </dgm:t>
    </dgm:pt>
    <dgm:pt modelId="{FC0BF96E-F466-4326-9915-591EE02F8650}" type="parTrans" cxnId="{A3055E04-E606-4864-B89F-7DF44E80CD07}">
      <dgm:prSet/>
      <dgm:spPr/>
      <dgm:t>
        <a:bodyPr/>
        <a:lstStyle/>
        <a:p>
          <a:endParaRPr lang="en-US"/>
        </a:p>
      </dgm:t>
    </dgm:pt>
    <dgm:pt modelId="{44EE00D6-0825-4B50-8874-CC4DB4093795}" type="sibTrans" cxnId="{A3055E04-E606-4864-B89F-7DF44E80CD07}">
      <dgm:prSet/>
      <dgm:spPr/>
      <dgm:t>
        <a:bodyPr/>
        <a:lstStyle/>
        <a:p>
          <a:endParaRPr lang="en-US"/>
        </a:p>
      </dgm:t>
    </dgm:pt>
    <dgm:pt modelId="{6D061D4E-2C83-4D7D-A16A-C93011D82FB8}">
      <dgm:prSet phldrT="[Text]"/>
      <dgm:spPr/>
      <dgm:t>
        <a:bodyPr/>
        <a:lstStyle/>
        <a:p>
          <a:r>
            <a:rPr lang="mn-MN" dirty="0" smtClean="0">
              <a:solidFill>
                <a:schemeClr val="tx1"/>
              </a:solidFill>
              <a:latin typeface="Arial" panose="020B0604020202020204" pitchFamily="34" charset="0"/>
              <a:cs typeface="Arial" panose="020B0604020202020204" pitchFamily="34" charset="0"/>
            </a:rPr>
            <a:t>НИЙТИЙН ЭРХ АШГИЙГ ТӨЛӨӨЛӨН ХАМГААЛАХ НЭХЭМЖЛЭЛ</a:t>
          </a:r>
          <a:endParaRPr lang="en-US" dirty="0">
            <a:solidFill>
              <a:schemeClr val="tx1"/>
            </a:solidFill>
            <a:latin typeface="Arial" panose="020B0604020202020204" pitchFamily="34" charset="0"/>
            <a:cs typeface="Arial" panose="020B0604020202020204" pitchFamily="34" charset="0"/>
          </a:endParaRPr>
        </a:p>
      </dgm:t>
    </dgm:pt>
    <dgm:pt modelId="{6206CECE-22BC-482D-A916-C1242DD4BAA7}" type="parTrans" cxnId="{7EA6A4E6-B3D6-468F-BA22-BB637C885E3B}">
      <dgm:prSet/>
      <dgm:spPr/>
      <dgm:t>
        <a:bodyPr/>
        <a:lstStyle/>
        <a:p>
          <a:endParaRPr lang="en-US"/>
        </a:p>
      </dgm:t>
    </dgm:pt>
    <dgm:pt modelId="{754712D1-247F-45D5-86DE-0720F080CE41}" type="sibTrans" cxnId="{7EA6A4E6-B3D6-468F-BA22-BB637C885E3B}">
      <dgm:prSet/>
      <dgm:spPr/>
      <dgm:t>
        <a:bodyPr/>
        <a:lstStyle/>
        <a:p>
          <a:endParaRPr lang="en-US"/>
        </a:p>
      </dgm:t>
    </dgm:pt>
    <dgm:pt modelId="{79DFD722-A2CC-44EB-9C6F-0185C33F4954}">
      <dgm:prSet phldrT="[Text]"/>
      <dgm:spPr/>
      <dgm:t>
        <a:bodyPr/>
        <a:lstStyle/>
        <a:p>
          <a:r>
            <a:rPr lang="mn-MN" dirty="0" smtClean="0">
              <a:solidFill>
                <a:schemeClr val="tx1"/>
              </a:solidFill>
              <a:latin typeface="Arial" panose="020B0604020202020204" pitchFamily="34" charset="0"/>
              <a:cs typeface="Arial" panose="020B0604020202020204" pitchFamily="34" charset="0"/>
            </a:rPr>
            <a:t>ШИЙДЭЛ САНАЛ БОЛГОХ</a:t>
          </a:r>
          <a:endParaRPr lang="en-US" dirty="0">
            <a:solidFill>
              <a:schemeClr val="tx1"/>
            </a:solidFill>
            <a:latin typeface="Arial" panose="020B0604020202020204" pitchFamily="34" charset="0"/>
            <a:cs typeface="Arial" panose="020B0604020202020204" pitchFamily="34" charset="0"/>
          </a:endParaRPr>
        </a:p>
      </dgm:t>
    </dgm:pt>
    <dgm:pt modelId="{99C6042A-5C97-400E-9A92-AAC1CC81C4C7}" type="parTrans" cxnId="{E4A04959-98C3-47E6-A089-16BA2608522A}">
      <dgm:prSet/>
      <dgm:spPr/>
      <dgm:t>
        <a:bodyPr/>
        <a:lstStyle/>
        <a:p>
          <a:endParaRPr lang="en-US"/>
        </a:p>
      </dgm:t>
    </dgm:pt>
    <dgm:pt modelId="{3DC573C0-89F6-4129-937E-F574B78CFA21}" type="sibTrans" cxnId="{E4A04959-98C3-47E6-A089-16BA2608522A}">
      <dgm:prSet/>
      <dgm:spPr/>
      <dgm:t>
        <a:bodyPr/>
        <a:lstStyle/>
        <a:p>
          <a:endParaRPr lang="en-US"/>
        </a:p>
      </dgm:t>
    </dgm:pt>
    <dgm:pt modelId="{BD330546-5D62-4D6C-81DE-D1BAFD66D1F8}">
      <dgm:prSet/>
      <dgm:spPr/>
      <dgm:t>
        <a:bodyPr/>
        <a:lstStyle/>
        <a:p>
          <a:r>
            <a:rPr lang="mn-MN" dirty="0" smtClean="0">
              <a:solidFill>
                <a:schemeClr val="tx1"/>
              </a:solidFill>
              <a:latin typeface="Arial" panose="020B0604020202020204" pitchFamily="34" charset="0"/>
              <a:cs typeface="Arial" panose="020B0604020202020204" pitchFamily="34" charset="0"/>
            </a:rPr>
            <a:t>МЭДЭЭЛЭЛ, НӨЛӨӨЛЛИЙН ҮЙЛ АЖИЛЛАГАА</a:t>
          </a:r>
          <a:endParaRPr lang="en-US" dirty="0">
            <a:solidFill>
              <a:schemeClr val="tx1"/>
            </a:solidFill>
            <a:latin typeface="Arial" panose="020B0604020202020204" pitchFamily="34" charset="0"/>
            <a:cs typeface="Arial" panose="020B0604020202020204" pitchFamily="34" charset="0"/>
          </a:endParaRPr>
        </a:p>
      </dgm:t>
    </dgm:pt>
    <dgm:pt modelId="{84021A47-2BAE-4E78-AD93-0857C1755F58}" type="parTrans" cxnId="{88BE3E01-F484-459E-928F-1EA66FCE8764}">
      <dgm:prSet/>
      <dgm:spPr/>
      <dgm:t>
        <a:bodyPr/>
        <a:lstStyle/>
        <a:p>
          <a:endParaRPr lang="en-US"/>
        </a:p>
      </dgm:t>
    </dgm:pt>
    <dgm:pt modelId="{D357E909-BD14-4CF0-A85E-C6FE4CD21661}" type="sibTrans" cxnId="{88BE3E01-F484-459E-928F-1EA66FCE8764}">
      <dgm:prSet/>
      <dgm:spPr/>
      <dgm:t>
        <a:bodyPr/>
        <a:lstStyle/>
        <a:p>
          <a:endParaRPr lang="en-US"/>
        </a:p>
      </dgm:t>
    </dgm:pt>
    <dgm:pt modelId="{3249FDAE-C3B9-4CBB-8A19-E1D521BD8FB9}" type="pres">
      <dgm:prSet presAssocID="{857BF66C-9CBE-41EF-9DC9-1779051124CD}" presName="composite" presStyleCnt="0">
        <dgm:presLayoutVars>
          <dgm:chMax val="1"/>
          <dgm:dir/>
          <dgm:resizeHandles val="exact"/>
        </dgm:presLayoutVars>
      </dgm:prSet>
      <dgm:spPr/>
      <dgm:t>
        <a:bodyPr/>
        <a:lstStyle/>
        <a:p>
          <a:endParaRPr lang="en-US"/>
        </a:p>
      </dgm:t>
    </dgm:pt>
    <dgm:pt modelId="{6A89D2E0-DFB5-4186-B39E-1BE3E863BA88}" type="pres">
      <dgm:prSet presAssocID="{241D0FDE-B25B-485D-8F3C-03E5A4E4DEAE}" presName="roof" presStyleLbl="dkBgShp" presStyleIdx="0" presStyleCnt="2" custLinFactNeighborY="-4975"/>
      <dgm:spPr/>
      <dgm:t>
        <a:bodyPr/>
        <a:lstStyle/>
        <a:p>
          <a:endParaRPr lang="en-US"/>
        </a:p>
      </dgm:t>
    </dgm:pt>
    <dgm:pt modelId="{70363774-5211-4BAC-A668-643511CD08D8}" type="pres">
      <dgm:prSet presAssocID="{241D0FDE-B25B-485D-8F3C-03E5A4E4DEAE}" presName="pillars" presStyleCnt="0"/>
      <dgm:spPr/>
    </dgm:pt>
    <dgm:pt modelId="{42E0D868-E248-4D0F-B369-551550D82947}" type="pres">
      <dgm:prSet presAssocID="{241D0FDE-B25B-485D-8F3C-03E5A4E4DEAE}" presName="pillar1" presStyleLbl="node1" presStyleIdx="0" presStyleCnt="4">
        <dgm:presLayoutVars>
          <dgm:bulletEnabled val="1"/>
        </dgm:presLayoutVars>
      </dgm:prSet>
      <dgm:spPr/>
      <dgm:t>
        <a:bodyPr/>
        <a:lstStyle/>
        <a:p>
          <a:endParaRPr lang="en-US"/>
        </a:p>
      </dgm:t>
    </dgm:pt>
    <dgm:pt modelId="{4F7687C0-6B2F-4A80-800D-1B86E3BCAB04}" type="pres">
      <dgm:prSet presAssocID="{BD330546-5D62-4D6C-81DE-D1BAFD66D1F8}" presName="pillarX" presStyleLbl="node1" presStyleIdx="1" presStyleCnt="4">
        <dgm:presLayoutVars>
          <dgm:bulletEnabled val="1"/>
        </dgm:presLayoutVars>
      </dgm:prSet>
      <dgm:spPr/>
      <dgm:t>
        <a:bodyPr/>
        <a:lstStyle/>
        <a:p>
          <a:endParaRPr lang="en-US"/>
        </a:p>
      </dgm:t>
    </dgm:pt>
    <dgm:pt modelId="{82BBC77B-3445-4242-98E5-55C849D426EC}" type="pres">
      <dgm:prSet presAssocID="{6D061D4E-2C83-4D7D-A16A-C93011D82FB8}" presName="pillarX" presStyleLbl="node1" presStyleIdx="2" presStyleCnt="4">
        <dgm:presLayoutVars>
          <dgm:bulletEnabled val="1"/>
        </dgm:presLayoutVars>
      </dgm:prSet>
      <dgm:spPr/>
      <dgm:t>
        <a:bodyPr/>
        <a:lstStyle/>
        <a:p>
          <a:endParaRPr lang="en-US"/>
        </a:p>
      </dgm:t>
    </dgm:pt>
    <dgm:pt modelId="{62FA353D-66CD-4957-9AE7-8FE9DCE549AA}" type="pres">
      <dgm:prSet presAssocID="{79DFD722-A2CC-44EB-9C6F-0185C33F4954}" presName="pillarX" presStyleLbl="node1" presStyleIdx="3" presStyleCnt="4">
        <dgm:presLayoutVars>
          <dgm:bulletEnabled val="1"/>
        </dgm:presLayoutVars>
      </dgm:prSet>
      <dgm:spPr/>
      <dgm:t>
        <a:bodyPr/>
        <a:lstStyle/>
        <a:p>
          <a:endParaRPr lang="en-US"/>
        </a:p>
      </dgm:t>
    </dgm:pt>
    <dgm:pt modelId="{437ADC0F-4499-42CF-BC79-80ACDD5F6823}" type="pres">
      <dgm:prSet presAssocID="{241D0FDE-B25B-485D-8F3C-03E5A4E4DEAE}" presName="base" presStyleLbl="dkBgShp" presStyleIdx="1" presStyleCnt="2"/>
      <dgm:spPr/>
    </dgm:pt>
  </dgm:ptLst>
  <dgm:cxnLst>
    <dgm:cxn modelId="{671C14C2-930F-4A45-A019-352DBD76C0BD}" type="presOf" srcId="{241D0FDE-B25B-485D-8F3C-03E5A4E4DEAE}" destId="{6A89D2E0-DFB5-4186-B39E-1BE3E863BA88}" srcOrd="0" destOrd="0" presId="urn:microsoft.com/office/officeart/2005/8/layout/hList3"/>
    <dgm:cxn modelId="{6B033F00-D0E7-4C62-8E25-78A509598C9A}" type="presOf" srcId="{857BF66C-9CBE-41EF-9DC9-1779051124CD}" destId="{3249FDAE-C3B9-4CBB-8A19-E1D521BD8FB9}" srcOrd="0" destOrd="0" presId="urn:microsoft.com/office/officeart/2005/8/layout/hList3"/>
    <dgm:cxn modelId="{7EA6A4E6-B3D6-468F-BA22-BB637C885E3B}" srcId="{241D0FDE-B25B-485D-8F3C-03E5A4E4DEAE}" destId="{6D061D4E-2C83-4D7D-A16A-C93011D82FB8}" srcOrd="2" destOrd="0" parTransId="{6206CECE-22BC-482D-A916-C1242DD4BAA7}" sibTransId="{754712D1-247F-45D5-86DE-0720F080CE41}"/>
    <dgm:cxn modelId="{E4A04959-98C3-47E6-A089-16BA2608522A}" srcId="{241D0FDE-B25B-485D-8F3C-03E5A4E4DEAE}" destId="{79DFD722-A2CC-44EB-9C6F-0185C33F4954}" srcOrd="3" destOrd="0" parTransId="{99C6042A-5C97-400E-9A92-AAC1CC81C4C7}" sibTransId="{3DC573C0-89F6-4129-937E-F574B78CFA21}"/>
    <dgm:cxn modelId="{A3055E04-E606-4864-B89F-7DF44E80CD07}" srcId="{241D0FDE-B25B-485D-8F3C-03E5A4E4DEAE}" destId="{D85D8955-B52A-4F1E-8871-3A2DB4B6112A}" srcOrd="0" destOrd="0" parTransId="{FC0BF96E-F466-4326-9915-591EE02F8650}" sibTransId="{44EE00D6-0825-4B50-8874-CC4DB4093795}"/>
    <dgm:cxn modelId="{32467B04-FD7E-4946-A50F-91FBFDE76DB6}" type="presOf" srcId="{BD330546-5D62-4D6C-81DE-D1BAFD66D1F8}" destId="{4F7687C0-6B2F-4A80-800D-1B86E3BCAB04}" srcOrd="0" destOrd="0" presId="urn:microsoft.com/office/officeart/2005/8/layout/hList3"/>
    <dgm:cxn modelId="{F1C52F8D-6198-4CC1-BA83-5BA0B1F19688}" srcId="{857BF66C-9CBE-41EF-9DC9-1779051124CD}" destId="{241D0FDE-B25B-485D-8F3C-03E5A4E4DEAE}" srcOrd="0" destOrd="0" parTransId="{38B003CA-17EC-4CE5-B20B-359CFC31A4E3}" sibTransId="{E934B0D8-7575-4F87-93A6-33C781CCD67A}"/>
    <dgm:cxn modelId="{BB4A7E6D-C09B-407F-9DD2-8CDB6A8766DF}" type="presOf" srcId="{79DFD722-A2CC-44EB-9C6F-0185C33F4954}" destId="{62FA353D-66CD-4957-9AE7-8FE9DCE549AA}" srcOrd="0" destOrd="0" presId="urn:microsoft.com/office/officeart/2005/8/layout/hList3"/>
    <dgm:cxn modelId="{750154C4-C6C6-44E4-B1A5-8168A7459E43}" type="presOf" srcId="{D85D8955-B52A-4F1E-8871-3A2DB4B6112A}" destId="{42E0D868-E248-4D0F-B369-551550D82947}" srcOrd="0" destOrd="0" presId="urn:microsoft.com/office/officeart/2005/8/layout/hList3"/>
    <dgm:cxn modelId="{F7AC7116-BBCA-4186-80F0-ED70BB1C6152}" type="presOf" srcId="{6D061D4E-2C83-4D7D-A16A-C93011D82FB8}" destId="{82BBC77B-3445-4242-98E5-55C849D426EC}" srcOrd="0" destOrd="0" presId="urn:microsoft.com/office/officeart/2005/8/layout/hList3"/>
    <dgm:cxn modelId="{88BE3E01-F484-459E-928F-1EA66FCE8764}" srcId="{241D0FDE-B25B-485D-8F3C-03E5A4E4DEAE}" destId="{BD330546-5D62-4D6C-81DE-D1BAFD66D1F8}" srcOrd="1" destOrd="0" parTransId="{84021A47-2BAE-4E78-AD93-0857C1755F58}" sibTransId="{D357E909-BD14-4CF0-A85E-C6FE4CD21661}"/>
    <dgm:cxn modelId="{89C269B8-882C-42E8-8721-3B2D14FF0943}" type="presParOf" srcId="{3249FDAE-C3B9-4CBB-8A19-E1D521BD8FB9}" destId="{6A89D2E0-DFB5-4186-B39E-1BE3E863BA88}" srcOrd="0" destOrd="0" presId="urn:microsoft.com/office/officeart/2005/8/layout/hList3"/>
    <dgm:cxn modelId="{1B3594A2-6B7C-4B52-9DEE-8DAB28300619}" type="presParOf" srcId="{3249FDAE-C3B9-4CBB-8A19-E1D521BD8FB9}" destId="{70363774-5211-4BAC-A668-643511CD08D8}" srcOrd="1" destOrd="0" presId="urn:microsoft.com/office/officeart/2005/8/layout/hList3"/>
    <dgm:cxn modelId="{152EB36B-940E-480D-AEA0-0532E0D6A0C7}" type="presParOf" srcId="{70363774-5211-4BAC-A668-643511CD08D8}" destId="{42E0D868-E248-4D0F-B369-551550D82947}" srcOrd="0" destOrd="0" presId="urn:microsoft.com/office/officeart/2005/8/layout/hList3"/>
    <dgm:cxn modelId="{99F7D5B0-4933-456E-8CCA-6FEAFB2C5A7F}" type="presParOf" srcId="{70363774-5211-4BAC-A668-643511CD08D8}" destId="{4F7687C0-6B2F-4A80-800D-1B86E3BCAB04}" srcOrd="1" destOrd="0" presId="urn:microsoft.com/office/officeart/2005/8/layout/hList3"/>
    <dgm:cxn modelId="{4DC28D49-6B86-4FC2-B218-81D983F77D2C}" type="presParOf" srcId="{70363774-5211-4BAC-A668-643511CD08D8}" destId="{82BBC77B-3445-4242-98E5-55C849D426EC}" srcOrd="2" destOrd="0" presId="urn:microsoft.com/office/officeart/2005/8/layout/hList3"/>
    <dgm:cxn modelId="{ECDA2570-E8CF-4717-8ED1-F8E7354A056D}" type="presParOf" srcId="{70363774-5211-4BAC-A668-643511CD08D8}" destId="{62FA353D-66CD-4957-9AE7-8FE9DCE549AA}" srcOrd="3" destOrd="0" presId="urn:microsoft.com/office/officeart/2005/8/layout/hList3"/>
    <dgm:cxn modelId="{39A2EE95-C89C-41D3-8F22-61DFB1F912F7}" type="presParOf" srcId="{3249FDAE-C3B9-4CBB-8A19-E1D521BD8FB9}" destId="{437ADC0F-4499-42CF-BC79-80ACDD5F682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2982FF-E473-4DB1-BD55-2F7C49C711E3}" type="doc">
      <dgm:prSet loTypeId="urn:microsoft.com/office/officeart/2005/8/layout/arrow1" loCatId="process" qsTypeId="urn:microsoft.com/office/officeart/2005/8/quickstyle/simple1" qsCatId="simple" csTypeId="urn:microsoft.com/office/officeart/2005/8/colors/colorful5" csCatId="colorful" phldr="1"/>
      <dgm:spPr/>
      <dgm:t>
        <a:bodyPr/>
        <a:lstStyle/>
        <a:p>
          <a:endParaRPr lang="en-US"/>
        </a:p>
      </dgm:t>
    </dgm:pt>
    <dgm:pt modelId="{6763F3D2-8375-4209-8E31-8E39E2BF6DE4}">
      <dgm:prSet phldrT="[Text]"/>
      <dgm:spPr/>
      <dgm:t>
        <a:bodyPr/>
        <a:lstStyle/>
        <a:p>
          <a:r>
            <a:rPr lang="mn-MN" dirty="0" smtClean="0">
              <a:solidFill>
                <a:schemeClr val="tx1"/>
              </a:solidFill>
              <a:latin typeface="Arial" panose="020B0604020202020204" pitchFamily="34" charset="0"/>
              <a:cs typeface="Arial" panose="020B0604020202020204" pitchFamily="34" charset="0"/>
            </a:rPr>
            <a:t>Төрийн албан хаагчийн шийдвэрийн улмаас иргэнд учруулсан хохирол нөхөн төлөх зардлаар суудаг</a:t>
          </a:r>
          <a:endParaRPr lang="en-US" dirty="0">
            <a:solidFill>
              <a:schemeClr val="tx1"/>
            </a:solidFill>
            <a:latin typeface="Arial" panose="020B0604020202020204" pitchFamily="34" charset="0"/>
            <a:cs typeface="Arial" panose="020B0604020202020204" pitchFamily="34" charset="0"/>
          </a:endParaRPr>
        </a:p>
      </dgm:t>
    </dgm:pt>
    <dgm:pt modelId="{460022CE-DE99-42AF-A9BD-F6709BE0DF30}" type="parTrans" cxnId="{ED6F8A1B-86DE-4CFF-A42B-2CA369D08D92}">
      <dgm:prSet/>
      <dgm:spPr/>
      <dgm:t>
        <a:bodyPr/>
        <a:lstStyle/>
        <a:p>
          <a:endParaRPr lang="en-US"/>
        </a:p>
      </dgm:t>
    </dgm:pt>
    <dgm:pt modelId="{D70FA24F-314F-40B4-9AD0-10EF056D62CE}" type="sibTrans" cxnId="{ED6F8A1B-86DE-4CFF-A42B-2CA369D08D92}">
      <dgm:prSet/>
      <dgm:spPr/>
      <dgm:t>
        <a:bodyPr/>
        <a:lstStyle/>
        <a:p>
          <a:endParaRPr lang="en-US"/>
        </a:p>
      </dgm:t>
    </dgm:pt>
    <dgm:pt modelId="{C269AEF6-A3A0-469D-8A52-759D6ED98E05}">
      <dgm:prSet phldrT="[Text]"/>
      <dgm:spPr/>
      <dgm:t>
        <a:bodyPr/>
        <a:lstStyle/>
        <a:p>
          <a:r>
            <a:rPr lang="mn-MN" dirty="0" smtClean="0">
              <a:solidFill>
                <a:schemeClr val="tx1"/>
              </a:solidFill>
              <a:latin typeface="Arial" panose="020B0604020202020204" pitchFamily="34" charset="0"/>
              <a:cs typeface="Arial" panose="020B0604020202020204" pitchFamily="34" charset="0"/>
            </a:rPr>
            <a:t>Харин түүнийг нөхөн төлсөн зарлагаа буруутай этгээдээр буцаан төлүүлэхээр орлого хэсэгт багтаадаггүй бэ</a:t>
          </a:r>
          <a:r>
            <a:rPr lang="en-US" b="1" dirty="0" smtClean="0">
              <a:solidFill>
                <a:schemeClr val="tx1"/>
              </a:solidFill>
              <a:latin typeface="Arial" panose="020B0604020202020204" pitchFamily="34" charset="0"/>
              <a:cs typeface="Arial" panose="020B0604020202020204" pitchFamily="34" charset="0"/>
            </a:rPr>
            <a:t>?</a:t>
          </a:r>
          <a:endParaRPr lang="en-US" b="1" dirty="0">
            <a:solidFill>
              <a:schemeClr val="tx1"/>
            </a:solidFill>
            <a:latin typeface="Arial" panose="020B0604020202020204" pitchFamily="34" charset="0"/>
            <a:cs typeface="Arial" panose="020B0604020202020204" pitchFamily="34" charset="0"/>
          </a:endParaRPr>
        </a:p>
      </dgm:t>
    </dgm:pt>
    <dgm:pt modelId="{2DCEA341-FA94-441B-8E0E-BB9B505A0B0B}" type="parTrans" cxnId="{3DC4AA62-DDCC-4D73-AB8F-E7FBB3EA5C20}">
      <dgm:prSet/>
      <dgm:spPr/>
      <dgm:t>
        <a:bodyPr/>
        <a:lstStyle/>
        <a:p>
          <a:endParaRPr lang="en-US"/>
        </a:p>
      </dgm:t>
    </dgm:pt>
    <dgm:pt modelId="{C5AC4E78-8618-4378-8CD4-71033AA12491}" type="sibTrans" cxnId="{3DC4AA62-DDCC-4D73-AB8F-E7FBB3EA5C20}">
      <dgm:prSet/>
      <dgm:spPr/>
      <dgm:t>
        <a:bodyPr/>
        <a:lstStyle/>
        <a:p>
          <a:endParaRPr lang="en-US"/>
        </a:p>
      </dgm:t>
    </dgm:pt>
    <dgm:pt modelId="{5DB53A49-DA93-4F56-92F7-B95C1958D8E1}" type="pres">
      <dgm:prSet presAssocID="{7D2982FF-E473-4DB1-BD55-2F7C49C711E3}" presName="cycle" presStyleCnt="0">
        <dgm:presLayoutVars>
          <dgm:dir/>
          <dgm:resizeHandles val="exact"/>
        </dgm:presLayoutVars>
      </dgm:prSet>
      <dgm:spPr/>
      <dgm:t>
        <a:bodyPr/>
        <a:lstStyle/>
        <a:p>
          <a:endParaRPr lang="en-US"/>
        </a:p>
      </dgm:t>
    </dgm:pt>
    <dgm:pt modelId="{4BA0FC7B-DDCF-4F03-BA5F-A9CCEF887738}" type="pres">
      <dgm:prSet presAssocID="{6763F3D2-8375-4209-8E31-8E39E2BF6DE4}" presName="arrow" presStyleLbl="node1" presStyleIdx="0" presStyleCnt="2">
        <dgm:presLayoutVars>
          <dgm:bulletEnabled val="1"/>
        </dgm:presLayoutVars>
      </dgm:prSet>
      <dgm:spPr/>
      <dgm:t>
        <a:bodyPr/>
        <a:lstStyle/>
        <a:p>
          <a:endParaRPr lang="en-US"/>
        </a:p>
      </dgm:t>
    </dgm:pt>
    <dgm:pt modelId="{1BC18BB4-329B-4FC1-9AD4-B8B19B96B27B}" type="pres">
      <dgm:prSet presAssocID="{C269AEF6-A3A0-469D-8A52-759D6ED98E05}" presName="arrow" presStyleLbl="node1" presStyleIdx="1" presStyleCnt="2">
        <dgm:presLayoutVars>
          <dgm:bulletEnabled val="1"/>
        </dgm:presLayoutVars>
      </dgm:prSet>
      <dgm:spPr/>
      <dgm:t>
        <a:bodyPr/>
        <a:lstStyle/>
        <a:p>
          <a:endParaRPr lang="en-US"/>
        </a:p>
      </dgm:t>
    </dgm:pt>
  </dgm:ptLst>
  <dgm:cxnLst>
    <dgm:cxn modelId="{6D5E8C9F-4D8B-4682-99A4-3C3F74F2004F}" type="presOf" srcId="{6763F3D2-8375-4209-8E31-8E39E2BF6DE4}" destId="{4BA0FC7B-DDCF-4F03-BA5F-A9CCEF887738}" srcOrd="0" destOrd="0" presId="urn:microsoft.com/office/officeart/2005/8/layout/arrow1"/>
    <dgm:cxn modelId="{ED6F8A1B-86DE-4CFF-A42B-2CA369D08D92}" srcId="{7D2982FF-E473-4DB1-BD55-2F7C49C711E3}" destId="{6763F3D2-8375-4209-8E31-8E39E2BF6DE4}" srcOrd="0" destOrd="0" parTransId="{460022CE-DE99-42AF-A9BD-F6709BE0DF30}" sibTransId="{D70FA24F-314F-40B4-9AD0-10EF056D62CE}"/>
    <dgm:cxn modelId="{F8B14297-BA67-4B33-9C57-679796B33F93}" type="presOf" srcId="{C269AEF6-A3A0-469D-8A52-759D6ED98E05}" destId="{1BC18BB4-329B-4FC1-9AD4-B8B19B96B27B}" srcOrd="0" destOrd="0" presId="urn:microsoft.com/office/officeart/2005/8/layout/arrow1"/>
    <dgm:cxn modelId="{CD4C96D7-78B9-4D08-A2F7-833A6FE036FC}" type="presOf" srcId="{7D2982FF-E473-4DB1-BD55-2F7C49C711E3}" destId="{5DB53A49-DA93-4F56-92F7-B95C1958D8E1}" srcOrd="0" destOrd="0" presId="urn:microsoft.com/office/officeart/2005/8/layout/arrow1"/>
    <dgm:cxn modelId="{3DC4AA62-DDCC-4D73-AB8F-E7FBB3EA5C20}" srcId="{7D2982FF-E473-4DB1-BD55-2F7C49C711E3}" destId="{C269AEF6-A3A0-469D-8A52-759D6ED98E05}" srcOrd="1" destOrd="0" parTransId="{2DCEA341-FA94-441B-8E0E-BB9B505A0B0B}" sibTransId="{C5AC4E78-8618-4378-8CD4-71033AA12491}"/>
    <dgm:cxn modelId="{0C7AB94F-063B-4951-80AA-16EC3B7B41F3}" type="presParOf" srcId="{5DB53A49-DA93-4F56-92F7-B95C1958D8E1}" destId="{4BA0FC7B-DDCF-4F03-BA5F-A9CCEF887738}" srcOrd="0" destOrd="0" presId="urn:microsoft.com/office/officeart/2005/8/layout/arrow1"/>
    <dgm:cxn modelId="{31769D45-048D-4BD4-975F-4FFA3DC8F1B3}" type="presParOf" srcId="{5DB53A49-DA93-4F56-92F7-B95C1958D8E1}" destId="{1BC18BB4-329B-4FC1-9AD4-B8B19B96B27B}"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8D3B7-80F9-4328-8F10-71D4841A9161}">
      <dsp:nvSpPr>
        <dsp:cNvPr id="0" name=""/>
        <dsp:cNvSpPr/>
      </dsp:nvSpPr>
      <dsp:spPr>
        <a:xfrm>
          <a:off x="21058" y="265"/>
          <a:ext cx="3825926" cy="95648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mn-MN" sz="5400" kern="1200" dirty="0" smtClean="0">
              <a:solidFill>
                <a:schemeClr val="tx1"/>
              </a:solidFill>
            </a:rPr>
            <a:t>БУРУУТАЙ</a:t>
          </a:r>
          <a:endParaRPr lang="en-US" sz="5400" kern="1200" dirty="0">
            <a:solidFill>
              <a:schemeClr val="tx1"/>
            </a:solidFill>
          </a:endParaRPr>
        </a:p>
      </dsp:txBody>
      <dsp:txXfrm>
        <a:off x="49072" y="28279"/>
        <a:ext cx="3769898" cy="900453"/>
      </dsp:txXfrm>
    </dsp:sp>
    <dsp:sp modelId="{5BF45EEE-2BAF-45AB-943A-56654ECCB0DD}">
      <dsp:nvSpPr>
        <dsp:cNvPr id="0" name=""/>
        <dsp:cNvSpPr/>
      </dsp:nvSpPr>
      <dsp:spPr>
        <a:xfrm rot="5400000">
          <a:off x="1850329" y="1040439"/>
          <a:ext cx="167384" cy="167384"/>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5C1E2F-CC80-4F88-B335-A7C0770026AF}">
      <dsp:nvSpPr>
        <dsp:cNvPr id="0" name=""/>
        <dsp:cNvSpPr/>
      </dsp:nvSpPr>
      <dsp:spPr>
        <a:xfrm>
          <a:off x="21058" y="1291515"/>
          <a:ext cx="3825926" cy="956481"/>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mn-MN" sz="2900" kern="1200" dirty="0" smtClean="0"/>
            <a:t>Иргэнд хохирол</a:t>
          </a:r>
          <a:endParaRPr lang="en-US" sz="2900" kern="1200" dirty="0"/>
        </a:p>
      </dsp:txBody>
      <dsp:txXfrm>
        <a:off x="49072" y="1319529"/>
        <a:ext cx="3769898" cy="900453"/>
      </dsp:txXfrm>
    </dsp:sp>
    <dsp:sp modelId="{0EEA6F4B-E4FF-401E-82D0-26DA3CF85C2B}">
      <dsp:nvSpPr>
        <dsp:cNvPr id="0" name=""/>
        <dsp:cNvSpPr/>
      </dsp:nvSpPr>
      <dsp:spPr>
        <a:xfrm rot="5400000">
          <a:off x="1850329" y="2331689"/>
          <a:ext cx="167384" cy="167384"/>
        </a:xfrm>
        <a:prstGeom prst="rightArrow">
          <a:avLst>
            <a:gd name="adj1" fmla="val 66700"/>
            <a:gd name="adj2" fmla="val 50000"/>
          </a:avLst>
        </a:prstGeom>
        <a:solidFill>
          <a:schemeClr val="accent5">
            <a:hueOff val="-1986775"/>
            <a:satOff val="7962"/>
            <a:lumOff val="1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A1AACB-E2FF-48A3-821B-DC112A6DB4B4}">
      <dsp:nvSpPr>
        <dsp:cNvPr id="0" name=""/>
        <dsp:cNvSpPr/>
      </dsp:nvSpPr>
      <dsp:spPr>
        <a:xfrm>
          <a:off x="21058" y="2582765"/>
          <a:ext cx="3825926" cy="956481"/>
        </a:xfrm>
        <a:prstGeom prst="roundRect">
          <a:avLst>
            <a:gd name="adj" fmla="val 10000"/>
          </a:avLst>
        </a:prstGeom>
        <a:solidFill>
          <a:schemeClr val="accent5">
            <a:tint val="40000"/>
            <a:alpha val="90000"/>
            <a:hueOff val="-2148096"/>
            <a:satOff val="9651"/>
            <a:lumOff val="663"/>
            <a:alphaOff val="0"/>
          </a:schemeClr>
        </a:solidFill>
        <a:ln w="25400" cap="flat" cmpd="sng" algn="ctr">
          <a:solidFill>
            <a:schemeClr val="accent5">
              <a:tint val="40000"/>
              <a:alpha val="90000"/>
              <a:hueOff val="-2148096"/>
              <a:satOff val="9651"/>
              <a:lumOff val="6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mn-MN" sz="2900" kern="1200" dirty="0" smtClean="0"/>
            <a:t>Хохирол</a:t>
          </a:r>
          <a:endParaRPr lang="en-US" sz="2900" kern="1200" dirty="0"/>
        </a:p>
      </dsp:txBody>
      <dsp:txXfrm>
        <a:off x="49072" y="2610779"/>
        <a:ext cx="3769898" cy="900453"/>
      </dsp:txXfrm>
    </dsp:sp>
    <dsp:sp modelId="{1A346D60-9E91-4F48-9300-C9C2BA913DC7}">
      <dsp:nvSpPr>
        <dsp:cNvPr id="0" name=""/>
        <dsp:cNvSpPr/>
      </dsp:nvSpPr>
      <dsp:spPr>
        <a:xfrm rot="5400000">
          <a:off x="1850329" y="3622939"/>
          <a:ext cx="167384" cy="167384"/>
        </a:xfrm>
        <a:prstGeom prst="rightArrow">
          <a:avLst>
            <a:gd name="adj1" fmla="val 66700"/>
            <a:gd name="adj2" fmla="val 50000"/>
          </a:avLst>
        </a:prstGeom>
        <a:solidFill>
          <a:schemeClr val="accent5">
            <a:hueOff val="-3973551"/>
            <a:satOff val="15924"/>
            <a:lumOff val="34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AFBA71-115A-45F5-AC8F-93BB716D64AB}">
      <dsp:nvSpPr>
        <dsp:cNvPr id="0" name=""/>
        <dsp:cNvSpPr/>
      </dsp:nvSpPr>
      <dsp:spPr>
        <a:xfrm>
          <a:off x="21058" y="3874015"/>
          <a:ext cx="3825926" cy="956481"/>
        </a:xfrm>
        <a:prstGeom prst="roundRect">
          <a:avLst>
            <a:gd name="adj" fmla="val 10000"/>
          </a:avLst>
        </a:prstGeom>
        <a:solidFill>
          <a:schemeClr val="accent5">
            <a:tint val="40000"/>
            <a:alpha val="90000"/>
            <a:hueOff val="-4296193"/>
            <a:satOff val="19301"/>
            <a:lumOff val="1327"/>
            <a:alphaOff val="0"/>
          </a:schemeClr>
        </a:solidFill>
        <a:ln w="25400" cap="flat" cmpd="sng" algn="ctr">
          <a:solidFill>
            <a:schemeClr val="accent5">
              <a:tint val="40000"/>
              <a:alpha val="90000"/>
              <a:hueOff val="-4296193"/>
              <a:satOff val="19301"/>
              <a:lumOff val="13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mn-MN" sz="2900" kern="1200" dirty="0" smtClean="0"/>
            <a:t>БУРУУТАЙ ЭТГЭЭД ХАРИУНА</a:t>
          </a:r>
          <a:endParaRPr lang="en-US" sz="2900" kern="1200" dirty="0"/>
        </a:p>
      </dsp:txBody>
      <dsp:txXfrm>
        <a:off x="49072" y="3902029"/>
        <a:ext cx="3769898" cy="900453"/>
      </dsp:txXfrm>
    </dsp:sp>
    <dsp:sp modelId="{7248CAE2-2EF6-40AC-804D-6D9857100744}">
      <dsp:nvSpPr>
        <dsp:cNvPr id="0" name=""/>
        <dsp:cNvSpPr/>
      </dsp:nvSpPr>
      <dsp:spPr>
        <a:xfrm>
          <a:off x="4403673" y="0"/>
          <a:ext cx="3825926" cy="956481"/>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mn-MN" sz="5400" kern="1200" dirty="0" smtClean="0">
              <a:solidFill>
                <a:schemeClr val="tx1"/>
              </a:solidFill>
            </a:rPr>
            <a:t>БУРУУГҮЙ</a:t>
          </a:r>
          <a:endParaRPr lang="en-US" sz="5400" kern="1200" dirty="0">
            <a:solidFill>
              <a:schemeClr val="tx1"/>
            </a:solidFill>
          </a:endParaRPr>
        </a:p>
      </dsp:txBody>
      <dsp:txXfrm>
        <a:off x="4431687" y="28014"/>
        <a:ext cx="3769898" cy="900453"/>
      </dsp:txXfrm>
    </dsp:sp>
    <dsp:sp modelId="{F7D1945C-236F-467A-BD93-CDB82BA735FD}">
      <dsp:nvSpPr>
        <dsp:cNvPr id="0" name=""/>
        <dsp:cNvSpPr/>
      </dsp:nvSpPr>
      <dsp:spPr>
        <a:xfrm rot="5456049">
          <a:off x="6222337" y="1040306"/>
          <a:ext cx="167539" cy="167384"/>
        </a:xfrm>
        <a:prstGeom prst="rightArrow">
          <a:avLst>
            <a:gd name="adj1" fmla="val 66700"/>
            <a:gd name="adj2" fmla="val 50000"/>
          </a:avLst>
        </a:prstGeom>
        <a:solidFill>
          <a:schemeClr val="accent5">
            <a:hueOff val="-5960326"/>
            <a:satOff val="23887"/>
            <a:lumOff val="5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78927D-D17A-48A2-96A9-523041B11411}">
      <dsp:nvSpPr>
        <dsp:cNvPr id="0" name=""/>
        <dsp:cNvSpPr/>
      </dsp:nvSpPr>
      <dsp:spPr>
        <a:xfrm>
          <a:off x="4382614" y="1291515"/>
          <a:ext cx="3825926" cy="956481"/>
        </a:xfrm>
        <a:prstGeom prst="roundRect">
          <a:avLst>
            <a:gd name="adj" fmla="val 10000"/>
          </a:avLst>
        </a:prstGeom>
        <a:solidFill>
          <a:schemeClr val="accent5">
            <a:tint val="40000"/>
            <a:alpha val="90000"/>
            <a:hueOff val="-6444289"/>
            <a:satOff val="28952"/>
            <a:lumOff val="1990"/>
            <a:alphaOff val="0"/>
          </a:schemeClr>
        </a:solidFill>
        <a:ln w="25400" cap="flat" cmpd="sng" algn="ctr">
          <a:solidFill>
            <a:schemeClr val="accent5">
              <a:tint val="40000"/>
              <a:alpha val="90000"/>
              <a:hueOff val="-6444289"/>
              <a:satOff val="28952"/>
              <a:lumOff val="19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mn-MN" sz="2900" kern="1200" dirty="0" smtClean="0"/>
            <a:t>Иргэнд хохирол</a:t>
          </a:r>
          <a:endParaRPr lang="en-US" sz="2900" kern="1200" dirty="0"/>
        </a:p>
      </dsp:txBody>
      <dsp:txXfrm>
        <a:off x="4410628" y="1319529"/>
        <a:ext cx="3769898" cy="900453"/>
      </dsp:txXfrm>
    </dsp:sp>
    <dsp:sp modelId="{D8029202-6DFA-4A4C-B5D2-89B429D9D7FA}">
      <dsp:nvSpPr>
        <dsp:cNvPr id="0" name=""/>
        <dsp:cNvSpPr/>
      </dsp:nvSpPr>
      <dsp:spPr>
        <a:xfrm rot="5400000">
          <a:off x="6211885" y="2331689"/>
          <a:ext cx="167384" cy="167384"/>
        </a:xfrm>
        <a:prstGeom prst="rightArrow">
          <a:avLst>
            <a:gd name="adj1" fmla="val 66700"/>
            <a:gd name="adj2" fmla="val 50000"/>
          </a:avLst>
        </a:prstGeom>
        <a:solidFill>
          <a:schemeClr val="accent5">
            <a:hueOff val="-7947101"/>
            <a:satOff val="31849"/>
            <a:lumOff val="6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ED41AC-E7B4-434D-8FFD-5A15EDF84748}">
      <dsp:nvSpPr>
        <dsp:cNvPr id="0" name=""/>
        <dsp:cNvSpPr/>
      </dsp:nvSpPr>
      <dsp:spPr>
        <a:xfrm>
          <a:off x="4382614" y="2582765"/>
          <a:ext cx="3825926" cy="956481"/>
        </a:xfrm>
        <a:prstGeom prst="roundRect">
          <a:avLst>
            <a:gd name="adj" fmla="val 10000"/>
          </a:avLst>
        </a:prstGeom>
        <a:solidFill>
          <a:schemeClr val="accent5">
            <a:tint val="40000"/>
            <a:alpha val="90000"/>
            <a:hueOff val="-8592385"/>
            <a:satOff val="38602"/>
            <a:lumOff val="2654"/>
            <a:alphaOff val="0"/>
          </a:schemeClr>
        </a:solidFill>
        <a:ln w="25400" cap="flat" cmpd="sng" algn="ctr">
          <a:solidFill>
            <a:schemeClr val="accent5">
              <a:tint val="40000"/>
              <a:alpha val="90000"/>
              <a:hueOff val="-8592385"/>
              <a:satOff val="38602"/>
              <a:lumOff val="26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mn-MN" sz="2900" kern="1200" dirty="0" smtClean="0"/>
            <a:t>Нөхөн төлбөр</a:t>
          </a:r>
          <a:endParaRPr lang="en-US" sz="2900" kern="1200" dirty="0"/>
        </a:p>
      </dsp:txBody>
      <dsp:txXfrm>
        <a:off x="4410628" y="2610779"/>
        <a:ext cx="3769898" cy="900453"/>
      </dsp:txXfrm>
    </dsp:sp>
    <dsp:sp modelId="{E2C730CB-53F0-48E2-B09F-E0142696823A}">
      <dsp:nvSpPr>
        <dsp:cNvPr id="0" name=""/>
        <dsp:cNvSpPr/>
      </dsp:nvSpPr>
      <dsp:spPr>
        <a:xfrm rot="5400000">
          <a:off x="6211885" y="3622939"/>
          <a:ext cx="167384" cy="167384"/>
        </a:xfrm>
        <a:prstGeom prst="rightArrow">
          <a:avLst>
            <a:gd name="adj1" fmla="val 667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FA05C2-0F3F-4BA6-A124-6B6C01456418}">
      <dsp:nvSpPr>
        <dsp:cNvPr id="0" name=""/>
        <dsp:cNvSpPr/>
      </dsp:nvSpPr>
      <dsp:spPr>
        <a:xfrm>
          <a:off x="4382614" y="3874015"/>
          <a:ext cx="3825926" cy="956481"/>
        </a:xfrm>
        <a:prstGeom prst="roundRect">
          <a:avLst>
            <a:gd name="adj" fmla="val 1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mn-MN" sz="2900" kern="1200" dirty="0" smtClean="0"/>
            <a:t>ТӨР ХАРИУЦАНА</a:t>
          </a:r>
          <a:endParaRPr lang="en-US" sz="2900" kern="1200" dirty="0"/>
        </a:p>
      </dsp:txBody>
      <dsp:txXfrm>
        <a:off x="4410628" y="3902029"/>
        <a:ext cx="3769898" cy="900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CCC1D-BF30-4CDC-AAD8-500AAB51C301}">
      <dsp:nvSpPr>
        <dsp:cNvPr id="0" name=""/>
        <dsp:cNvSpPr/>
      </dsp:nvSpPr>
      <dsp:spPr>
        <a:xfrm>
          <a:off x="3146839" y="-68912"/>
          <a:ext cx="2299850" cy="146859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n-MN" sz="2000" b="1" kern="1200" dirty="0" smtClean="0">
              <a:latin typeface="Arial" panose="020B0604020202020204" pitchFamily="34" charset="0"/>
              <a:cs typeface="Arial" panose="020B0604020202020204" pitchFamily="34" charset="0"/>
            </a:rPr>
            <a:t>Төрийн Албан тушаалтан</a:t>
          </a:r>
          <a:endParaRPr lang="en-US" sz="2000" b="1" kern="1200" dirty="0">
            <a:latin typeface="Arial" panose="020B0604020202020204" pitchFamily="34" charset="0"/>
            <a:cs typeface="Arial" panose="020B0604020202020204" pitchFamily="34" charset="0"/>
          </a:endParaRPr>
        </a:p>
      </dsp:txBody>
      <dsp:txXfrm>
        <a:off x="3218530" y="2779"/>
        <a:ext cx="2156468" cy="1325213"/>
      </dsp:txXfrm>
    </dsp:sp>
    <dsp:sp modelId="{08796453-88A1-403F-BC0F-7696B10E70C6}">
      <dsp:nvSpPr>
        <dsp:cNvPr id="0" name=""/>
        <dsp:cNvSpPr/>
      </dsp:nvSpPr>
      <dsp:spPr>
        <a:xfrm>
          <a:off x="2131435" y="798683"/>
          <a:ext cx="4616509" cy="4616509"/>
        </a:xfrm>
        <a:custGeom>
          <a:avLst/>
          <a:gdLst/>
          <a:ahLst/>
          <a:cxnLst/>
          <a:rect l="0" t="0" r="0" b="0"/>
          <a:pathLst>
            <a:path>
              <a:moveTo>
                <a:pt x="3454065" y="304469"/>
              </a:moveTo>
              <a:arcTo wR="2308254" hR="2308254" stAng="17985715" swAng="70706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EAE95EA-D57B-408A-BA1E-11B5A5EC42B7}">
      <dsp:nvSpPr>
        <dsp:cNvPr id="0" name=""/>
        <dsp:cNvSpPr/>
      </dsp:nvSpPr>
      <dsp:spPr>
        <a:xfrm>
          <a:off x="5244474" y="1487415"/>
          <a:ext cx="2469377" cy="16714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n-MN" sz="2000" b="1" kern="1200" dirty="0" smtClean="0">
              <a:latin typeface="Arial" panose="020B0604020202020204" pitchFamily="34" charset="0"/>
              <a:cs typeface="Arial" panose="020B0604020202020204" pitchFamily="34" charset="0"/>
            </a:rPr>
            <a:t>Буруутай шийдвэр үйл ажиллагаа</a:t>
          </a:r>
          <a:endParaRPr lang="en-US" sz="2000" b="1" kern="1200" dirty="0">
            <a:latin typeface="Arial" panose="020B0604020202020204" pitchFamily="34" charset="0"/>
            <a:cs typeface="Arial" panose="020B0604020202020204" pitchFamily="34" charset="0"/>
          </a:endParaRPr>
        </a:p>
      </dsp:txBody>
      <dsp:txXfrm>
        <a:off x="5326068" y="1569009"/>
        <a:ext cx="2306189" cy="1508269"/>
      </dsp:txXfrm>
    </dsp:sp>
    <dsp:sp modelId="{20A15319-B0F4-4709-B166-7F941961BF8D}">
      <dsp:nvSpPr>
        <dsp:cNvPr id="0" name=""/>
        <dsp:cNvSpPr/>
      </dsp:nvSpPr>
      <dsp:spPr>
        <a:xfrm>
          <a:off x="1912419" y="903575"/>
          <a:ext cx="4616509" cy="4616509"/>
        </a:xfrm>
        <a:custGeom>
          <a:avLst/>
          <a:gdLst/>
          <a:ahLst/>
          <a:cxnLst/>
          <a:rect l="0" t="0" r="0" b="0"/>
          <a:pathLst>
            <a:path>
              <a:moveTo>
                <a:pt x="4615732" y="2368142"/>
              </a:moveTo>
              <a:arcTo wR="2308254" hR="2308254" stAng="21689203" swAng="50634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5B31914-8772-45D9-B7A4-77CEE0DE0B61}">
      <dsp:nvSpPr>
        <dsp:cNvPr id="0" name=""/>
        <dsp:cNvSpPr/>
      </dsp:nvSpPr>
      <dsp:spPr>
        <a:xfrm>
          <a:off x="4703158" y="3720357"/>
          <a:ext cx="2469377" cy="16714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n-MN" sz="2000" b="1" kern="1200" dirty="0" smtClean="0">
              <a:latin typeface="Arial" panose="020B0604020202020204" pitchFamily="34" charset="0"/>
              <a:cs typeface="Arial" panose="020B0604020202020204" pitchFamily="34" charset="0"/>
            </a:rPr>
            <a:t>Иргэн, хуулийн этгээдэд хохирол </a:t>
          </a:r>
          <a:endParaRPr lang="en-US" sz="2000" b="1" kern="1200" dirty="0">
            <a:latin typeface="Arial" panose="020B0604020202020204" pitchFamily="34" charset="0"/>
            <a:cs typeface="Arial" panose="020B0604020202020204" pitchFamily="34" charset="0"/>
          </a:endParaRPr>
        </a:p>
      </dsp:txBody>
      <dsp:txXfrm>
        <a:off x="4784752" y="3801951"/>
        <a:ext cx="2306189" cy="1508269"/>
      </dsp:txXfrm>
    </dsp:sp>
    <dsp:sp modelId="{F9EBC0FE-7029-4E0D-B937-77F1C5E65D8A}">
      <dsp:nvSpPr>
        <dsp:cNvPr id="0" name=""/>
        <dsp:cNvSpPr/>
      </dsp:nvSpPr>
      <dsp:spPr>
        <a:xfrm>
          <a:off x="2873734" y="658355"/>
          <a:ext cx="4616509" cy="4616509"/>
        </a:xfrm>
        <a:custGeom>
          <a:avLst/>
          <a:gdLst/>
          <a:ahLst/>
          <a:cxnLst/>
          <a:rect l="0" t="0" r="0" b="0"/>
          <a:pathLst>
            <a:path>
              <a:moveTo>
                <a:pt x="1710636" y="4537804"/>
              </a:moveTo>
              <a:arcTo wR="2308254" hR="2308254" stAng="6300305" swAng="54853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31ADFA2-776A-4545-85D3-7E65AF8770E8}">
      <dsp:nvSpPr>
        <dsp:cNvPr id="0" name=""/>
        <dsp:cNvSpPr/>
      </dsp:nvSpPr>
      <dsp:spPr>
        <a:xfrm>
          <a:off x="1658236" y="3720360"/>
          <a:ext cx="2469377" cy="16714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n-MN" sz="2000" b="1" kern="1200" dirty="0" smtClean="0">
              <a:latin typeface="Arial" panose="020B0604020202020204" pitchFamily="34" charset="0"/>
              <a:cs typeface="Arial" panose="020B0604020202020204" pitchFamily="34" charset="0"/>
            </a:rPr>
            <a:t>Хохирлыг төр нөхөн төлнө.</a:t>
          </a:r>
          <a:endParaRPr lang="en-US" sz="2000" b="1" kern="1200" dirty="0">
            <a:latin typeface="Arial" panose="020B0604020202020204" pitchFamily="34" charset="0"/>
            <a:cs typeface="Arial" panose="020B0604020202020204" pitchFamily="34" charset="0"/>
          </a:endParaRPr>
        </a:p>
      </dsp:txBody>
      <dsp:txXfrm>
        <a:off x="1739830" y="3801954"/>
        <a:ext cx="2306189" cy="1508269"/>
      </dsp:txXfrm>
    </dsp:sp>
    <dsp:sp modelId="{30A95706-0FB4-41A8-A7D5-5021E271A4F5}">
      <dsp:nvSpPr>
        <dsp:cNvPr id="0" name=""/>
        <dsp:cNvSpPr/>
      </dsp:nvSpPr>
      <dsp:spPr>
        <a:xfrm>
          <a:off x="1507955" y="-288077"/>
          <a:ext cx="4616509" cy="4616509"/>
        </a:xfrm>
        <a:custGeom>
          <a:avLst/>
          <a:gdLst/>
          <a:ahLst/>
          <a:cxnLst/>
          <a:rect l="0" t="0" r="0" b="0"/>
          <a:pathLst>
            <a:path>
              <a:moveTo>
                <a:pt x="636559" y="3899943"/>
              </a:moveTo>
              <a:arcTo wR="2308254" hR="2308254" stAng="8184264" swAng="69742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FD738C-6981-4F1E-833A-47F315AF71FF}">
      <dsp:nvSpPr>
        <dsp:cNvPr id="0" name=""/>
        <dsp:cNvSpPr/>
      </dsp:nvSpPr>
      <dsp:spPr>
        <a:xfrm>
          <a:off x="609605" y="1436918"/>
          <a:ext cx="2469377" cy="16714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n-MN" sz="2000" b="1" kern="1200" dirty="0" smtClean="0">
              <a:latin typeface="Arial" panose="020B0604020202020204" pitchFamily="34" charset="0"/>
              <a:cs typeface="Arial" panose="020B0604020202020204" pitchFamily="34" charset="0"/>
            </a:rPr>
            <a:t>Төр буруутай албан тушаалтанаас хохирлоо барагдуулна. </a:t>
          </a:r>
          <a:endParaRPr lang="en-US" sz="2000" b="1" kern="1200" dirty="0">
            <a:latin typeface="Arial" panose="020B0604020202020204" pitchFamily="34" charset="0"/>
            <a:cs typeface="Arial" panose="020B0604020202020204" pitchFamily="34" charset="0"/>
          </a:endParaRPr>
        </a:p>
      </dsp:txBody>
      <dsp:txXfrm>
        <a:off x="691199" y="1518512"/>
        <a:ext cx="2306189" cy="1508269"/>
      </dsp:txXfrm>
    </dsp:sp>
    <dsp:sp modelId="{AE528DC2-FCFF-4165-8E8F-7023A35FCE31}">
      <dsp:nvSpPr>
        <dsp:cNvPr id="0" name=""/>
        <dsp:cNvSpPr/>
      </dsp:nvSpPr>
      <dsp:spPr>
        <a:xfrm>
          <a:off x="1444480" y="866476"/>
          <a:ext cx="4616509" cy="4616509"/>
        </a:xfrm>
        <a:custGeom>
          <a:avLst/>
          <a:gdLst/>
          <a:ahLst/>
          <a:cxnLst/>
          <a:rect l="0" t="0" r="0" b="0"/>
          <a:pathLst>
            <a:path>
              <a:moveTo>
                <a:pt x="950968" y="441221"/>
              </a:moveTo>
              <a:arcTo wR="2308254" hR="2308254" stAng="14039028" swAng="93923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DA831-3A0E-4ABA-BD36-3B6D40E04C04}">
      <dsp:nvSpPr>
        <dsp:cNvPr id="0" name=""/>
        <dsp:cNvSpPr/>
      </dsp:nvSpPr>
      <dsp:spPr>
        <a:xfrm>
          <a:off x="1227298" y="0"/>
          <a:ext cx="818199" cy="546081"/>
        </a:xfrm>
        <a:prstGeom prst="trapezoid">
          <a:avLst>
            <a:gd name="adj" fmla="val 7491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en-US" sz="900" kern="1200" dirty="0">
            <a:latin typeface="Arial" panose="020B0604020202020204" pitchFamily="34" charset="0"/>
            <a:cs typeface="Arial" panose="020B0604020202020204" pitchFamily="34" charset="0"/>
          </a:endParaRPr>
        </a:p>
      </dsp:txBody>
      <dsp:txXfrm>
        <a:off x="1227298" y="0"/>
        <a:ext cx="818199" cy="546081"/>
      </dsp:txXfrm>
    </dsp:sp>
    <dsp:sp modelId="{E822B61D-6580-401E-8E38-E61BB62F616C}">
      <dsp:nvSpPr>
        <dsp:cNvPr id="0" name=""/>
        <dsp:cNvSpPr/>
      </dsp:nvSpPr>
      <dsp:spPr>
        <a:xfrm>
          <a:off x="818199" y="542673"/>
          <a:ext cx="1636398" cy="546081"/>
        </a:xfrm>
        <a:prstGeom prst="trapezoid">
          <a:avLst>
            <a:gd name="adj" fmla="val 7491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mn-MN" sz="900" kern="1200" dirty="0">
              <a:latin typeface="Arial" panose="020B0604020202020204" pitchFamily="34" charset="0"/>
              <a:cs typeface="Arial" panose="020B0604020202020204" pitchFamily="34" charset="0"/>
            </a:rPr>
            <a:t>ТӨРИЙН АЛБА ТОГТВОРЖИНО</a:t>
          </a:r>
          <a:endParaRPr lang="en-US" sz="900" kern="1200" dirty="0">
            <a:latin typeface="Arial" panose="020B0604020202020204" pitchFamily="34" charset="0"/>
            <a:cs typeface="Arial" panose="020B0604020202020204" pitchFamily="34" charset="0"/>
          </a:endParaRPr>
        </a:p>
      </dsp:txBody>
      <dsp:txXfrm>
        <a:off x="1104568" y="542673"/>
        <a:ext cx="1063659" cy="546081"/>
      </dsp:txXfrm>
    </dsp:sp>
    <dsp:sp modelId="{5AF2E123-6664-4FA5-A8F9-A049B49C5ADB}">
      <dsp:nvSpPr>
        <dsp:cNvPr id="0" name=""/>
        <dsp:cNvSpPr/>
      </dsp:nvSpPr>
      <dsp:spPr>
        <a:xfrm>
          <a:off x="402545" y="1092163"/>
          <a:ext cx="2454597" cy="546081"/>
        </a:xfrm>
        <a:prstGeom prst="trapezoid">
          <a:avLst>
            <a:gd name="adj" fmla="val 7491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mn-MN" sz="900" kern="1200" dirty="0" smtClean="0">
              <a:latin typeface="Arial" panose="020B0604020202020204" pitchFamily="34" charset="0"/>
              <a:cs typeface="Arial" panose="020B0604020202020204" pitchFamily="34" charset="0"/>
            </a:rPr>
            <a:t>ХУУЛИЙН ХЭРЭГЖИЛТ ХАНГАГДАХ</a:t>
          </a:r>
          <a:endParaRPr lang="en-US" sz="900" kern="1200" dirty="0">
            <a:latin typeface="Arial" panose="020B0604020202020204" pitchFamily="34" charset="0"/>
            <a:cs typeface="Arial" panose="020B0604020202020204" pitchFamily="34" charset="0"/>
          </a:endParaRPr>
        </a:p>
      </dsp:txBody>
      <dsp:txXfrm>
        <a:off x="832100" y="1092163"/>
        <a:ext cx="1595488" cy="546081"/>
      </dsp:txXfrm>
    </dsp:sp>
    <dsp:sp modelId="{1E8ED107-1344-4D5A-8B39-7EEA0894C82D}">
      <dsp:nvSpPr>
        <dsp:cNvPr id="0" name=""/>
        <dsp:cNvSpPr/>
      </dsp:nvSpPr>
      <dsp:spPr>
        <a:xfrm>
          <a:off x="0" y="1638244"/>
          <a:ext cx="3272797" cy="546081"/>
        </a:xfrm>
        <a:prstGeom prst="trapezoid">
          <a:avLst>
            <a:gd name="adj" fmla="val 7491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mn-MN" sz="1200" kern="1200">
              <a:latin typeface="Arial" panose="020B0604020202020204" pitchFamily="34" charset="0"/>
              <a:cs typeface="Arial" panose="020B0604020202020204" pitchFamily="34" charset="0"/>
            </a:rPr>
            <a:t>АЛБАН ТУШААЛТНЫ ШИЙДВЭР ХУУЛЬ ЁСНЫ ХАРИУЦЛАГА БҮХИЙ ГАРАХ</a:t>
          </a:r>
          <a:endParaRPr lang="en-US" sz="1200" kern="1200">
            <a:latin typeface="Arial" panose="020B0604020202020204" pitchFamily="34" charset="0"/>
            <a:cs typeface="Arial" panose="020B0604020202020204" pitchFamily="34" charset="0"/>
          </a:endParaRPr>
        </a:p>
      </dsp:txBody>
      <dsp:txXfrm>
        <a:off x="572739" y="1638244"/>
        <a:ext cx="2127318" cy="546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4F776-2B22-44A0-ABC0-4280E923CDA1}">
      <dsp:nvSpPr>
        <dsp:cNvPr id="0" name=""/>
        <dsp:cNvSpPr/>
      </dsp:nvSpPr>
      <dsp:spPr>
        <a:xfrm>
          <a:off x="1317838" y="-7896"/>
          <a:ext cx="744492" cy="42973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mn-MN" sz="700" kern="1200" dirty="0" smtClean="0">
              <a:solidFill>
                <a:srgbClr val="002060"/>
              </a:solidFill>
              <a:latin typeface="Tahoma" panose="020B0604030504040204" pitchFamily="34" charset="0"/>
              <a:ea typeface="Tahoma" panose="020B0604030504040204" pitchFamily="34" charset="0"/>
              <a:cs typeface="Tahoma" panose="020B0604030504040204" pitchFamily="34" charset="0"/>
            </a:rPr>
            <a:t>АУДИТОР</a:t>
          </a:r>
          <a:endParaRPr lang="en-US" sz="7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1338816" y="13082"/>
        <a:ext cx="702536" cy="387777"/>
      </dsp:txXfrm>
    </dsp:sp>
    <dsp:sp modelId="{02D956A4-902B-46CE-A212-B2E759F17094}">
      <dsp:nvSpPr>
        <dsp:cNvPr id="0" name=""/>
        <dsp:cNvSpPr/>
      </dsp:nvSpPr>
      <dsp:spPr>
        <a:xfrm>
          <a:off x="896780" y="206970"/>
          <a:ext cx="1586607" cy="1586607"/>
        </a:xfrm>
        <a:custGeom>
          <a:avLst/>
          <a:gdLst/>
          <a:ahLst/>
          <a:cxnLst/>
          <a:rect l="0" t="0" r="0" b="0"/>
          <a:pathLst>
            <a:path>
              <a:moveTo>
                <a:pt x="1228290" y="129889"/>
              </a:moveTo>
              <a:arcTo wR="793303" hR="793303" stAng="18195118" swAng="9623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76599A6-FEBD-4951-AA75-54ECDCD0806F}">
      <dsp:nvSpPr>
        <dsp:cNvPr id="0" name=""/>
        <dsp:cNvSpPr/>
      </dsp:nvSpPr>
      <dsp:spPr>
        <a:xfrm>
          <a:off x="2072315" y="540263"/>
          <a:ext cx="744492" cy="42973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mn-MN" sz="700" kern="1200" dirty="0" smtClean="0">
              <a:solidFill>
                <a:srgbClr val="002060"/>
              </a:solidFill>
              <a:latin typeface="Tahoma" panose="020B0604030504040204" pitchFamily="34" charset="0"/>
              <a:ea typeface="Tahoma" panose="020B0604030504040204" pitchFamily="34" charset="0"/>
              <a:cs typeface="Tahoma" panose="020B0604030504040204" pitchFamily="34" charset="0"/>
            </a:rPr>
            <a:t>ЧИГ ҮҮРГЭЭ ГҮЙЦЭТГЭЭГҮЙ</a:t>
          </a:r>
          <a:endParaRPr lang="en-US" sz="7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2093293" y="561241"/>
        <a:ext cx="702536" cy="387777"/>
      </dsp:txXfrm>
    </dsp:sp>
    <dsp:sp modelId="{DE3A30B8-5997-42F1-A959-FFF4ABA564D3}">
      <dsp:nvSpPr>
        <dsp:cNvPr id="0" name=""/>
        <dsp:cNvSpPr/>
      </dsp:nvSpPr>
      <dsp:spPr>
        <a:xfrm>
          <a:off x="896780" y="206970"/>
          <a:ext cx="1586607" cy="1586607"/>
        </a:xfrm>
        <a:custGeom>
          <a:avLst/>
          <a:gdLst/>
          <a:ahLst/>
          <a:cxnLst/>
          <a:rect l="0" t="0" r="0" b="0"/>
          <a:pathLst>
            <a:path>
              <a:moveTo>
                <a:pt x="1583990" y="857698"/>
              </a:moveTo>
              <a:arcTo wR="793303" hR="793303" stAng="21879357" swAng="126358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94D38F3-F345-4002-8354-9BEA6B8CA0BA}">
      <dsp:nvSpPr>
        <dsp:cNvPr id="0" name=""/>
        <dsp:cNvSpPr/>
      </dsp:nvSpPr>
      <dsp:spPr>
        <a:xfrm>
          <a:off x="1784130" y="1427203"/>
          <a:ext cx="744492" cy="42973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mn-MN" sz="700" kern="1200" dirty="0" smtClean="0">
              <a:solidFill>
                <a:srgbClr val="002060"/>
              </a:solidFill>
              <a:latin typeface="Tahoma" panose="020B0604030504040204" pitchFamily="34" charset="0"/>
              <a:ea typeface="Tahoma" panose="020B0604030504040204" pitchFamily="34" charset="0"/>
              <a:cs typeface="Tahoma" panose="020B0604030504040204" pitchFamily="34" charset="0"/>
            </a:rPr>
            <a:t>ХУУЛЬ БУС ЭС ҮЙЛДЭХҮЙ</a:t>
          </a:r>
          <a:endParaRPr lang="en-US" sz="7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1805108" y="1448181"/>
        <a:ext cx="702536" cy="387777"/>
      </dsp:txXfrm>
    </dsp:sp>
    <dsp:sp modelId="{DAC3EDB9-A3C9-4D46-B1EE-432F8EB64E2F}">
      <dsp:nvSpPr>
        <dsp:cNvPr id="0" name=""/>
        <dsp:cNvSpPr/>
      </dsp:nvSpPr>
      <dsp:spPr>
        <a:xfrm>
          <a:off x="896780" y="206970"/>
          <a:ext cx="1586607" cy="1586607"/>
        </a:xfrm>
        <a:custGeom>
          <a:avLst/>
          <a:gdLst/>
          <a:ahLst/>
          <a:cxnLst/>
          <a:rect l="0" t="0" r="0" b="0"/>
          <a:pathLst>
            <a:path>
              <a:moveTo>
                <a:pt x="849905" y="1584586"/>
              </a:moveTo>
              <a:arcTo wR="793303" hR="793303" stAng="5154512" swAng="49097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0B11F16-A380-47DC-A5EF-691A930000AF}">
      <dsp:nvSpPr>
        <dsp:cNvPr id="0" name=""/>
        <dsp:cNvSpPr/>
      </dsp:nvSpPr>
      <dsp:spPr>
        <a:xfrm>
          <a:off x="851545" y="1427203"/>
          <a:ext cx="744492" cy="42973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mn-MN" sz="700" b="1" kern="1200" dirty="0" smtClean="0">
              <a:solidFill>
                <a:srgbClr val="002060"/>
              </a:solidFill>
              <a:latin typeface="Tahoma" panose="020B0604030504040204" pitchFamily="34" charset="0"/>
              <a:ea typeface="Tahoma" panose="020B0604030504040204" pitchFamily="34" charset="0"/>
              <a:cs typeface="Tahoma" panose="020B0604030504040204" pitchFamily="34" charset="0"/>
            </a:rPr>
            <a:t>ДААЛГАХ НЭХЭМЖЛЭЛ</a:t>
          </a:r>
          <a:endParaRPr lang="en-US" sz="700" b="1"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872523" y="1448181"/>
        <a:ext cx="702536" cy="387777"/>
      </dsp:txXfrm>
    </dsp:sp>
    <dsp:sp modelId="{8997C00A-3649-4C80-92CD-F4C3CD4CA90A}">
      <dsp:nvSpPr>
        <dsp:cNvPr id="0" name=""/>
        <dsp:cNvSpPr/>
      </dsp:nvSpPr>
      <dsp:spPr>
        <a:xfrm>
          <a:off x="896780" y="206970"/>
          <a:ext cx="1586607" cy="1586607"/>
        </a:xfrm>
        <a:custGeom>
          <a:avLst/>
          <a:gdLst/>
          <a:ahLst/>
          <a:cxnLst/>
          <a:rect l="0" t="0" r="0" b="0"/>
          <a:pathLst>
            <a:path>
              <a:moveTo>
                <a:pt x="78570" y="1137522"/>
              </a:moveTo>
              <a:arcTo wR="793303" hR="793303" stAng="9257061" swAng="126358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6FBA006-6D8B-48EB-BD40-167A1FA24D3A}">
      <dsp:nvSpPr>
        <dsp:cNvPr id="0" name=""/>
        <dsp:cNvSpPr/>
      </dsp:nvSpPr>
      <dsp:spPr>
        <a:xfrm>
          <a:off x="563361" y="540263"/>
          <a:ext cx="744492" cy="42973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mn-MN" sz="700" kern="1200" dirty="0" smtClean="0">
              <a:solidFill>
                <a:srgbClr val="002060"/>
              </a:solidFill>
              <a:latin typeface="Tahoma" panose="020B0604030504040204" pitchFamily="34" charset="0"/>
              <a:ea typeface="Tahoma" panose="020B0604030504040204" pitchFamily="34" charset="0"/>
              <a:cs typeface="Tahoma" panose="020B0604030504040204" pitchFamily="34" charset="0"/>
            </a:rPr>
            <a:t>ШҮҮХИЙН ШИЙДВЭР</a:t>
          </a:r>
          <a:endParaRPr lang="en-US" sz="7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584339" y="561241"/>
        <a:ext cx="702536" cy="387777"/>
      </dsp:txXfrm>
    </dsp:sp>
    <dsp:sp modelId="{BFC156AA-EE57-47CE-9CD2-3D121AB0F77C}">
      <dsp:nvSpPr>
        <dsp:cNvPr id="0" name=""/>
        <dsp:cNvSpPr/>
      </dsp:nvSpPr>
      <dsp:spPr>
        <a:xfrm>
          <a:off x="896780" y="206970"/>
          <a:ext cx="1586607" cy="1586607"/>
        </a:xfrm>
        <a:custGeom>
          <a:avLst/>
          <a:gdLst/>
          <a:ahLst/>
          <a:cxnLst/>
          <a:rect l="0" t="0" r="0" b="0"/>
          <a:pathLst>
            <a:path>
              <a:moveTo>
                <a:pt x="191950" y="275901"/>
              </a:moveTo>
              <a:arcTo wR="793303" hR="793303" stAng="13242513" swAng="9623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F8139-76EC-4925-A8A8-80591B5D5E33}">
      <dsp:nvSpPr>
        <dsp:cNvPr id="0" name=""/>
        <dsp:cNvSpPr/>
      </dsp:nvSpPr>
      <dsp:spPr>
        <a:xfrm>
          <a:off x="3291839" y="1325"/>
          <a:ext cx="4937760" cy="105193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mn-MN" sz="2200" kern="1200" dirty="0" smtClean="0">
              <a:solidFill>
                <a:schemeClr val="tx1"/>
              </a:solidFill>
              <a:latin typeface="Arial" panose="020B0604020202020204" pitchFamily="34" charset="0"/>
              <a:cs typeface="Arial" panose="020B0604020202020204" pitchFamily="34" charset="0"/>
            </a:rPr>
            <a:t>Шийдвэрээ аудитад хүргүүлнэ. </a:t>
          </a:r>
          <a:endParaRPr lang="en-US" sz="2200" kern="1200" dirty="0">
            <a:solidFill>
              <a:schemeClr val="tx1"/>
            </a:solidFill>
            <a:latin typeface="Arial" panose="020B0604020202020204" pitchFamily="34" charset="0"/>
            <a:cs typeface="Arial" panose="020B0604020202020204" pitchFamily="34" charset="0"/>
          </a:endParaRPr>
        </a:p>
      </dsp:txBody>
      <dsp:txXfrm>
        <a:off x="3291839" y="132817"/>
        <a:ext cx="4543286" cy="788949"/>
      </dsp:txXfrm>
    </dsp:sp>
    <dsp:sp modelId="{37372C17-718E-4905-9292-BDFEB76C1FF4}">
      <dsp:nvSpPr>
        <dsp:cNvPr id="0" name=""/>
        <dsp:cNvSpPr/>
      </dsp:nvSpPr>
      <dsp:spPr>
        <a:xfrm>
          <a:off x="0" y="1325"/>
          <a:ext cx="3291840" cy="10519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mn-MN" sz="3100" kern="1200" dirty="0" smtClean="0">
              <a:solidFill>
                <a:schemeClr val="tx1"/>
              </a:solidFill>
              <a:latin typeface="Arial" panose="020B0604020202020204" pitchFamily="34" charset="0"/>
              <a:cs typeface="Arial" panose="020B0604020202020204" pitchFamily="34" charset="0"/>
            </a:rPr>
            <a:t>Шүүх </a:t>
          </a:r>
          <a:endParaRPr lang="en-US" sz="3100" kern="1200" dirty="0">
            <a:solidFill>
              <a:schemeClr val="tx1"/>
            </a:solidFill>
            <a:latin typeface="Arial" panose="020B0604020202020204" pitchFamily="34" charset="0"/>
            <a:cs typeface="Arial" panose="020B0604020202020204" pitchFamily="34" charset="0"/>
          </a:endParaRPr>
        </a:p>
      </dsp:txBody>
      <dsp:txXfrm>
        <a:off x="51351" y="52676"/>
        <a:ext cx="3189138" cy="949230"/>
      </dsp:txXfrm>
    </dsp:sp>
    <dsp:sp modelId="{CCC3C23A-F5B9-4143-8D8D-24788D52DEB6}">
      <dsp:nvSpPr>
        <dsp:cNvPr id="0" name=""/>
        <dsp:cNvSpPr/>
      </dsp:nvSpPr>
      <dsp:spPr>
        <a:xfrm>
          <a:off x="3291839" y="1158452"/>
          <a:ext cx="4937760" cy="105193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mn-MN" sz="2200" kern="1200" dirty="0" smtClean="0">
              <a:solidFill>
                <a:schemeClr val="tx1"/>
              </a:solidFill>
              <a:latin typeface="Arial" panose="020B0604020202020204" pitchFamily="34" charset="0"/>
              <a:cs typeface="Arial" panose="020B0604020202020204" pitchFamily="34" charset="0"/>
            </a:rPr>
            <a:t>Нөхөн төлүүлэх чиг үүргээ хэрэгжүүлнэ. </a:t>
          </a:r>
          <a:endParaRPr lang="en-US" sz="2200" kern="1200" dirty="0">
            <a:solidFill>
              <a:schemeClr val="tx1"/>
            </a:solidFill>
            <a:latin typeface="Arial" panose="020B0604020202020204" pitchFamily="34" charset="0"/>
            <a:cs typeface="Arial" panose="020B0604020202020204" pitchFamily="34" charset="0"/>
          </a:endParaRPr>
        </a:p>
      </dsp:txBody>
      <dsp:txXfrm>
        <a:off x="3291839" y="1289944"/>
        <a:ext cx="4543286" cy="788949"/>
      </dsp:txXfrm>
    </dsp:sp>
    <dsp:sp modelId="{6380343C-373A-49C6-830F-7AA643AE517D}">
      <dsp:nvSpPr>
        <dsp:cNvPr id="0" name=""/>
        <dsp:cNvSpPr/>
      </dsp:nvSpPr>
      <dsp:spPr>
        <a:xfrm>
          <a:off x="0" y="1158452"/>
          <a:ext cx="3291840" cy="10519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mn-MN" sz="3100" kern="1200" dirty="0" smtClean="0">
              <a:solidFill>
                <a:schemeClr val="tx1"/>
              </a:solidFill>
            </a:rPr>
            <a:t>АУДИТ</a:t>
          </a:r>
          <a:endParaRPr lang="en-US" sz="3100" kern="1200" dirty="0">
            <a:solidFill>
              <a:schemeClr val="tx1"/>
            </a:solidFill>
          </a:endParaRPr>
        </a:p>
      </dsp:txBody>
      <dsp:txXfrm>
        <a:off x="51351" y="1209803"/>
        <a:ext cx="3189138" cy="949230"/>
      </dsp:txXfrm>
    </dsp:sp>
    <dsp:sp modelId="{A0C3E24F-2D96-4B3D-84B0-5E89276AD09C}">
      <dsp:nvSpPr>
        <dsp:cNvPr id="0" name=""/>
        <dsp:cNvSpPr/>
      </dsp:nvSpPr>
      <dsp:spPr>
        <a:xfrm>
          <a:off x="3291839" y="2315578"/>
          <a:ext cx="4937760" cy="105193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mn-MN" sz="2200" kern="1200" dirty="0" smtClean="0">
              <a:latin typeface="Arial" panose="020B0604020202020204" pitchFamily="34" charset="0"/>
              <a:cs typeface="Arial" panose="020B0604020202020204" pitchFamily="34" charset="0"/>
            </a:rPr>
            <a:t>Бүртгэл хөтөлнө. Хяналт тавина, шүүхэд нэхэмжлэл гаргах </a:t>
          </a:r>
          <a:endParaRPr lang="en-US" sz="2200" kern="1200" dirty="0">
            <a:latin typeface="Arial" panose="020B0604020202020204" pitchFamily="34" charset="0"/>
            <a:cs typeface="Arial" panose="020B0604020202020204" pitchFamily="34" charset="0"/>
          </a:endParaRPr>
        </a:p>
      </dsp:txBody>
      <dsp:txXfrm>
        <a:off x="3291839" y="2447070"/>
        <a:ext cx="4543286" cy="788949"/>
      </dsp:txXfrm>
    </dsp:sp>
    <dsp:sp modelId="{AB8A574E-C84E-48D7-BBAE-C91FF2A8495B}">
      <dsp:nvSpPr>
        <dsp:cNvPr id="0" name=""/>
        <dsp:cNvSpPr/>
      </dsp:nvSpPr>
      <dsp:spPr>
        <a:xfrm>
          <a:off x="0" y="2315578"/>
          <a:ext cx="3291840" cy="10519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mn-MN" sz="3100" b="0" kern="1200" dirty="0" smtClean="0">
              <a:solidFill>
                <a:schemeClr val="tx1"/>
              </a:solidFill>
              <a:latin typeface="Arial" panose="020B0604020202020204" pitchFamily="34" charset="0"/>
              <a:cs typeface="Arial" panose="020B0604020202020204" pitchFamily="34" charset="0"/>
            </a:rPr>
            <a:t>Төрийн албаны зөвлөл</a:t>
          </a:r>
          <a:endParaRPr lang="en-US" sz="3100" b="0" kern="1200" dirty="0">
            <a:solidFill>
              <a:schemeClr val="tx1"/>
            </a:solidFill>
            <a:latin typeface="Arial" panose="020B0604020202020204" pitchFamily="34" charset="0"/>
            <a:cs typeface="Arial" panose="020B0604020202020204" pitchFamily="34" charset="0"/>
          </a:endParaRPr>
        </a:p>
      </dsp:txBody>
      <dsp:txXfrm>
        <a:off x="51351" y="2366929"/>
        <a:ext cx="3189138" cy="949230"/>
      </dsp:txXfrm>
    </dsp:sp>
    <dsp:sp modelId="{489DDD18-A33B-4C3A-88D9-6CB93AA07ED9}">
      <dsp:nvSpPr>
        <dsp:cNvPr id="0" name=""/>
        <dsp:cNvSpPr/>
      </dsp:nvSpPr>
      <dsp:spPr>
        <a:xfrm>
          <a:off x="3291839" y="3472704"/>
          <a:ext cx="4937760" cy="105193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mn-MN" sz="2200" kern="1200" dirty="0" smtClean="0">
              <a:latin typeface="Arial" panose="020B0604020202020204" pitchFamily="34" charset="0"/>
              <a:cs typeface="Arial" panose="020B0604020202020204" pitchFamily="34" charset="0"/>
            </a:rPr>
            <a:t>Хяналт тавина, хуулийн хэрэгжилтийг шаардана. </a:t>
          </a:r>
          <a:endParaRPr lang="en-US" sz="2200" kern="1200" dirty="0">
            <a:latin typeface="Arial" panose="020B0604020202020204" pitchFamily="34" charset="0"/>
            <a:cs typeface="Arial" panose="020B0604020202020204" pitchFamily="34" charset="0"/>
          </a:endParaRPr>
        </a:p>
      </dsp:txBody>
      <dsp:txXfrm>
        <a:off x="3291839" y="3604196"/>
        <a:ext cx="4543286" cy="788949"/>
      </dsp:txXfrm>
    </dsp:sp>
    <dsp:sp modelId="{3E2F86FE-2F3A-408C-9BCF-D0D2B469E3A9}">
      <dsp:nvSpPr>
        <dsp:cNvPr id="0" name=""/>
        <dsp:cNvSpPr/>
      </dsp:nvSpPr>
      <dsp:spPr>
        <a:xfrm>
          <a:off x="0" y="3472704"/>
          <a:ext cx="3291840" cy="10519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mn-MN" sz="3100" b="0" kern="1200" dirty="0" smtClean="0">
              <a:solidFill>
                <a:schemeClr val="tx1"/>
              </a:solidFill>
            </a:rPr>
            <a:t>Олон нийт</a:t>
          </a:r>
          <a:endParaRPr lang="en-US" sz="3100" b="0" kern="1200" dirty="0">
            <a:solidFill>
              <a:schemeClr val="tx1"/>
            </a:solidFill>
          </a:endParaRPr>
        </a:p>
      </dsp:txBody>
      <dsp:txXfrm>
        <a:off x="51351" y="3524055"/>
        <a:ext cx="3189138" cy="9492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D9BF5-1A95-49CF-8E48-3DC816AFF878}">
      <dsp:nvSpPr>
        <dsp:cNvPr id="0" name=""/>
        <dsp:cNvSpPr/>
      </dsp:nvSpPr>
      <dsp:spPr>
        <a:xfrm rot="5400000">
          <a:off x="-225128" y="226629"/>
          <a:ext cx="1500856" cy="105059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US" sz="2900" kern="1200"/>
        </a:p>
      </dsp:txBody>
      <dsp:txXfrm rot="-5400000">
        <a:off x="1" y="526801"/>
        <a:ext cx="1050599" cy="450257"/>
      </dsp:txXfrm>
    </dsp:sp>
    <dsp:sp modelId="{C7EC6EEF-A4DC-493B-903E-5022CAEF966E}">
      <dsp:nvSpPr>
        <dsp:cNvPr id="0" name=""/>
        <dsp:cNvSpPr/>
      </dsp:nvSpPr>
      <dsp:spPr>
        <a:xfrm rot="5400000">
          <a:off x="4152321" y="-3100220"/>
          <a:ext cx="975556" cy="71790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mn-MN" sz="2000" kern="1200" dirty="0" smtClean="0">
              <a:latin typeface="Arial" panose="020B0604020202020204" pitchFamily="34" charset="0"/>
              <a:cs typeface="Arial" panose="020B0604020202020204" pitchFamily="34" charset="0"/>
            </a:rPr>
            <a:t>УЛС ТӨРИЙН АШИГ СОНИРХОЛ </a:t>
          </a:r>
          <a:endParaRPr lang="en-US" sz="2000" kern="1200" dirty="0">
            <a:latin typeface="Arial" panose="020B0604020202020204" pitchFamily="34" charset="0"/>
            <a:cs typeface="Arial" panose="020B0604020202020204" pitchFamily="34" charset="0"/>
          </a:endParaRPr>
        </a:p>
      </dsp:txBody>
      <dsp:txXfrm rot="-5400000">
        <a:off x="1050600" y="49124"/>
        <a:ext cx="7131377" cy="880310"/>
      </dsp:txXfrm>
    </dsp:sp>
    <dsp:sp modelId="{DC1B9A5C-BE28-4712-B632-DB499DCA6EB2}">
      <dsp:nvSpPr>
        <dsp:cNvPr id="0" name=""/>
        <dsp:cNvSpPr/>
      </dsp:nvSpPr>
      <dsp:spPr>
        <a:xfrm rot="5400000">
          <a:off x="-225128" y="1532099"/>
          <a:ext cx="1500856" cy="105059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US" sz="2900" kern="1200"/>
        </a:p>
      </dsp:txBody>
      <dsp:txXfrm rot="-5400000">
        <a:off x="1" y="1832271"/>
        <a:ext cx="1050599" cy="450257"/>
      </dsp:txXfrm>
    </dsp:sp>
    <dsp:sp modelId="{84BBEDE7-0B9B-4C57-A422-B1B3B07F3CE5}">
      <dsp:nvSpPr>
        <dsp:cNvPr id="0" name=""/>
        <dsp:cNvSpPr/>
      </dsp:nvSpPr>
      <dsp:spPr>
        <a:xfrm rot="5400000">
          <a:off x="4152321" y="-1794750"/>
          <a:ext cx="975556" cy="71790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mn-MN" sz="2000" kern="1200" dirty="0" smtClean="0">
              <a:latin typeface="Arial" panose="020B0604020202020204" pitchFamily="34" charset="0"/>
              <a:cs typeface="Arial" panose="020B0604020202020204" pitchFamily="34" charset="0"/>
            </a:rPr>
            <a:t>ТӨСВИЙН МӨНГӨ ХЭНИЙ Ч МӨНГӨ БИШ</a:t>
          </a:r>
          <a:endParaRPr lang="en-US" sz="2000" kern="1200" dirty="0">
            <a:latin typeface="Arial" panose="020B0604020202020204" pitchFamily="34" charset="0"/>
            <a:cs typeface="Arial" panose="020B0604020202020204" pitchFamily="34" charset="0"/>
          </a:endParaRPr>
        </a:p>
      </dsp:txBody>
      <dsp:txXfrm rot="-5400000">
        <a:off x="1050600" y="1354594"/>
        <a:ext cx="7131377" cy="880310"/>
      </dsp:txXfrm>
    </dsp:sp>
    <dsp:sp modelId="{BAD0F02C-F8DA-4640-997B-BE8BA1A2C052}">
      <dsp:nvSpPr>
        <dsp:cNvPr id="0" name=""/>
        <dsp:cNvSpPr/>
      </dsp:nvSpPr>
      <dsp:spPr>
        <a:xfrm rot="5400000">
          <a:off x="-225128" y="2837569"/>
          <a:ext cx="1500856" cy="105059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US" sz="2900" kern="1200"/>
        </a:p>
      </dsp:txBody>
      <dsp:txXfrm rot="-5400000">
        <a:off x="1" y="3137741"/>
        <a:ext cx="1050599" cy="450257"/>
      </dsp:txXfrm>
    </dsp:sp>
    <dsp:sp modelId="{25C444D6-44DE-4FFD-85A6-2D0396AFA518}">
      <dsp:nvSpPr>
        <dsp:cNvPr id="0" name=""/>
        <dsp:cNvSpPr/>
      </dsp:nvSpPr>
      <dsp:spPr>
        <a:xfrm rot="5400000">
          <a:off x="4152321" y="-489280"/>
          <a:ext cx="975556" cy="71790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mn-MN" sz="2000" kern="1200" dirty="0" smtClean="0">
              <a:latin typeface="Arial" panose="020B0604020202020204" pitchFamily="34" charset="0"/>
              <a:cs typeface="Arial" panose="020B0604020202020204" pitchFamily="34" charset="0"/>
            </a:rPr>
            <a:t>ХЭН Ч ӨӨРТӨӨ АЖИЛ УДАХЫГ ХҮСЭХГҮЙ БАЙНА. </a:t>
          </a:r>
          <a:endParaRPr lang="en-US" sz="2000" kern="1200" dirty="0">
            <a:latin typeface="Arial" panose="020B0604020202020204" pitchFamily="34" charset="0"/>
            <a:cs typeface="Arial" panose="020B0604020202020204" pitchFamily="34" charset="0"/>
          </a:endParaRPr>
        </a:p>
      </dsp:txBody>
      <dsp:txXfrm rot="-5400000">
        <a:off x="1050600" y="2660064"/>
        <a:ext cx="7131377" cy="880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7FCD3-D0FF-4A97-8F64-3697C109E873}">
      <dsp:nvSpPr>
        <dsp:cNvPr id="0" name=""/>
        <dsp:cNvSpPr/>
      </dsp:nvSpPr>
      <dsp:spPr>
        <a:xfrm>
          <a:off x="717971" y="213"/>
          <a:ext cx="1599772" cy="159977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mn-MN" sz="2000" kern="1200" dirty="0" smtClean="0">
              <a:solidFill>
                <a:schemeClr val="tx1"/>
              </a:solidFill>
              <a:latin typeface="Arial" panose="020B0604020202020204" pitchFamily="34" charset="0"/>
              <a:cs typeface="Arial" panose="020B0604020202020204" pitchFamily="34" charset="0"/>
            </a:rPr>
            <a:t>Хуулиар хүлээсэн үүрэг</a:t>
          </a:r>
          <a:endParaRPr lang="en-US" sz="2000" kern="1200" dirty="0">
            <a:solidFill>
              <a:schemeClr val="tx1"/>
            </a:solidFill>
            <a:latin typeface="Arial" panose="020B0604020202020204" pitchFamily="34" charset="0"/>
            <a:cs typeface="Arial" panose="020B0604020202020204" pitchFamily="34" charset="0"/>
          </a:endParaRPr>
        </a:p>
      </dsp:txBody>
      <dsp:txXfrm>
        <a:off x="952252" y="234494"/>
        <a:ext cx="1131210" cy="1131210"/>
      </dsp:txXfrm>
    </dsp:sp>
    <dsp:sp modelId="{80220152-2D04-49A8-84FB-2C02C6EA7703}">
      <dsp:nvSpPr>
        <dsp:cNvPr id="0" name=""/>
        <dsp:cNvSpPr/>
      </dsp:nvSpPr>
      <dsp:spPr>
        <a:xfrm>
          <a:off x="2447644" y="336166"/>
          <a:ext cx="927867" cy="927867"/>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chemeClr val="tx1"/>
            </a:solidFill>
          </a:endParaRPr>
        </a:p>
      </dsp:txBody>
      <dsp:txXfrm>
        <a:off x="2570633" y="690982"/>
        <a:ext cx="681889" cy="218235"/>
      </dsp:txXfrm>
    </dsp:sp>
    <dsp:sp modelId="{6CFB04B2-3976-461A-962E-01F41D9AB497}">
      <dsp:nvSpPr>
        <dsp:cNvPr id="0" name=""/>
        <dsp:cNvSpPr/>
      </dsp:nvSpPr>
      <dsp:spPr>
        <a:xfrm>
          <a:off x="3505413" y="213"/>
          <a:ext cx="1599772" cy="1599772"/>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mn-MN" sz="2000" kern="1200" dirty="0" smtClean="0">
              <a:solidFill>
                <a:schemeClr val="tx1"/>
              </a:solidFill>
              <a:latin typeface="Arial" panose="020B0604020202020204" pitchFamily="34" charset="0"/>
              <a:cs typeface="Arial" panose="020B0604020202020204" pitchFamily="34" charset="0"/>
            </a:rPr>
            <a:t>Үүргээ биелүүлээгүй </a:t>
          </a:r>
          <a:endParaRPr lang="en-US" sz="2000" kern="1200" dirty="0">
            <a:solidFill>
              <a:schemeClr val="tx1"/>
            </a:solidFill>
            <a:latin typeface="Arial" panose="020B0604020202020204" pitchFamily="34" charset="0"/>
            <a:cs typeface="Arial" panose="020B0604020202020204" pitchFamily="34" charset="0"/>
          </a:endParaRPr>
        </a:p>
      </dsp:txBody>
      <dsp:txXfrm>
        <a:off x="3739694" y="234494"/>
        <a:ext cx="1131210" cy="1131210"/>
      </dsp:txXfrm>
    </dsp:sp>
    <dsp:sp modelId="{3A5AFCDB-A9EF-42A3-9BCC-41E627F9AB50}">
      <dsp:nvSpPr>
        <dsp:cNvPr id="0" name=""/>
        <dsp:cNvSpPr/>
      </dsp:nvSpPr>
      <dsp:spPr>
        <a:xfrm>
          <a:off x="5235087" y="336166"/>
          <a:ext cx="927867" cy="927867"/>
        </a:xfrm>
        <a:prstGeom prst="mathEqual">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n-US" sz="3900" kern="1200">
            <a:solidFill>
              <a:schemeClr val="tx1"/>
            </a:solidFill>
          </a:endParaRPr>
        </a:p>
      </dsp:txBody>
      <dsp:txXfrm>
        <a:off x="5358076" y="527307"/>
        <a:ext cx="681889" cy="545585"/>
      </dsp:txXfrm>
    </dsp:sp>
    <dsp:sp modelId="{7490D5DA-3EEE-49D0-934C-5066DFC0D33D}">
      <dsp:nvSpPr>
        <dsp:cNvPr id="0" name=""/>
        <dsp:cNvSpPr/>
      </dsp:nvSpPr>
      <dsp:spPr>
        <a:xfrm>
          <a:off x="6292856" y="213"/>
          <a:ext cx="1599772" cy="1599772"/>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mn-MN" sz="2100" kern="1200" dirty="0" smtClean="0">
              <a:solidFill>
                <a:schemeClr val="tx1"/>
              </a:solidFill>
            </a:rPr>
            <a:t>Хууль бус эс үйлдэхүй</a:t>
          </a:r>
        </a:p>
      </dsp:txBody>
      <dsp:txXfrm>
        <a:off x="6527137" y="234494"/>
        <a:ext cx="1131210" cy="11312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9D2E0-DFB5-4186-B39E-1BE3E863BA88}">
      <dsp:nvSpPr>
        <dsp:cNvPr id="0" name=""/>
        <dsp:cNvSpPr/>
      </dsp:nvSpPr>
      <dsp:spPr>
        <a:xfrm>
          <a:off x="0" y="0"/>
          <a:ext cx="8153400" cy="1714500"/>
        </a:xfrm>
        <a:prstGeom prst="rect">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mn-MN" sz="3200" b="1" kern="1200" dirty="0" smtClean="0">
              <a:solidFill>
                <a:schemeClr val="tx1"/>
              </a:solidFill>
              <a:latin typeface="Arial" panose="020B0604020202020204" pitchFamily="34" charset="0"/>
              <a:cs typeface="Arial" panose="020B0604020202020204" pitchFamily="34" charset="0"/>
            </a:rPr>
            <a:t>“Төрд учруулсан хохирлыг буруутай этгээдээр нөхөн төлүүлэх нь” Стратегийн </a:t>
          </a:r>
          <a:r>
            <a:rPr lang="mn-MN" sz="3200" b="1" kern="1200" dirty="0" smtClean="0">
              <a:solidFill>
                <a:schemeClr val="tx1"/>
              </a:solidFill>
              <a:latin typeface="Arial" panose="020B0604020202020204" pitchFamily="34" charset="0"/>
              <a:cs typeface="Arial" panose="020B0604020202020204" pitchFamily="34" charset="0"/>
            </a:rPr>
            <a:t>өмгөөллийн төсөл</a:t>
          </a:r>
          <a:endParaRPr lang="en-US" sz="3200" b="1" kern="1200" dirty="0">
            <a:solidFill>
              <a:schemeClr val="tx1"/>
            </a:solidFill>
            <a:latin typeface="Arial" panose="020B0604020202020204" pitchFamily="34" charset="0"/>
            <a:cs typeface="Arial" panose="020B0604020202020204" pitchFamily="34" charset="0"/>
          </a:endParaRPr>
        </a:p>
      </dsp:txBody>
      <dsp:txXfrm>
        <a:off x="0" y="0"/>
        <a:ext cx="8153400" cy="1714500"/>
      </dsp:txXfrm>
    </dsp:sp>
    <dsp:sp modelId="{42E0D868-E248-4D0F-B369-551550D82947}">
      <dsp:nvSpPr>
        <dsp:cNvPr id="0" name=""/>
        <dsp:cNvSpPr/>
      </dsp:nvSpPr>
      <dsp:spPr>
        <a:xfrm>
          <a:off x="0" y="1714500"/>
          <a:ext cx="2038350" cy="36004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n-MN" sz="2000" kern="1200" dirty="0" smtClean="0">
              <a:solidFill>
                <a:schemeClr val="tx1"/>
              </a:solidFill>
              <a:latin typeface="Arial" panose="020B0604020202020204" pitchFamily="34" charset="0"/>
              <a:cs typeface="Arial" panose="020B0604020202020204" pitchFamily="34" charset="0"/>
            </a:rPr>
            <a:t>СУДАЛГААНЫ АЖИЛ ЯВУУЛАХ</a:t>
          </a:r>
          <a:endParaRPr lang="en-US" sz="2000" kern="1200" dirty="0">
            <a:solidFill>
              <a:schemeClr val="tx1"/>
            </a:solidFill>
            <a:latin typeface="Arial" panose="020B0604020202020204" pitchFamily="34" charset="0"/>
            <a:cs typeface="Arial" panose="020B0604020202020204" pitchFamily="34" charset="0"/>
          </a:endParaRPr>
        </a:p>
      </dsp:txBody>
      <dsp:txXfrm>
        <a:off x="0" y="1714500"/>
        <a:ext cx="2038350" cy="3600450"/>
      </dsp:txXfrm>
    </dsp:sp>
    <dsp:sp modelId="{4F7687C0-6B2F-4A80-800D-1B86E3BCAB04}">
      <dsp:nvSpPr>
        <dsp:cNvPr id="0" name=""/>
        <dsp:cNvSpPr/>
      </dsp:nvSpPr>
      <dsp:spPr>
        <a:xfrm>
          <a:off x="2038349" y="1714500"/>
          <a:ext cx="2038350" cy="3600450"/>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n-MN" sz="2000" kern="1200" dirty="0" smtClean="0">
              <a:solidFill>
                <a:schemeClr val="tx1"/>
              </a:solidFill>
              <a:latin typeface="Arial" panose="020B0604020202020204" pitchFamily="34" charset="0"/>
              <a:cs typeface="Arial" panose="020B0604020202020204" pitchFamily="34" charset="0"/>
            </a:rPr>
            <a:t>МЭДЭЭЛЭЛ, НӨЛӨӨЛЛИЙН ҮЙЛ АЖИЛЛАГАА</a:t>
          </a:r>
          <a:endParaRPr lang="en-US" sz="2000" kern="1200" dirty="0">
            <a:solidFill>
              <a:schemeClr val="tx1"/>
            </a:solidFill>
            <a:latin typeface="Arial" panose="020B0604020202020204" pitchFamily="34" charset="0"/>
            <a:cs typeface="Arial" panose="020B0604020202020204" pitchFamily="34" charset="0"/>
          </a:endParaRPr>
        </a:p>
      </dsp:txBody>
      <dsp:txXfrm>
        <a:off x="2038349" y="1714500"/>
        <a:ext cx="2038350" cy="3600450"/>
      </dsp:txXfrm>
    </dsp:sp>
    <dsp:sp modelId="{82BBC77B-3445-4242-98E5-55C849D426EC}">
      <dsp:nvSpPr>
        <dsp:cNvPr id="0" name=""/>
        <dsp:cNvSpPr/>
      </dsp:nvSpPr>
      <dsp:spPr>
        <a:xfrm>
          <a:off x="4076700" y="1714500"/>
          <a:ext cx="2038350" cy="3600450"/>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n-MN" sz="2000" kern="1200" dirty="0" smtClean="0">
              <a:solidFill>
                <a:schemeClr val="tx1"/>
              </a:solidFill>
              <a:latin typeface="Arial" panose="020B0604020202020204" pitchFamily="34" charset="0"/>
              <a:cs typeface="Arial" panose="020B0604020202020204" pitchFamily="34" charset="0"/>
            </a:rPr>
            <a:t>НИЙТИЙН ЭРХ АШГИЙГ ТӨЛӨӨЛӨН ХАМГААЛАХ НЭХЭМЖЛЭЛ</a:t>
          </a:r>
          <a:endParaRPr lang="en-US" sz="2000" kern="1200" dirty="0">
            <a:solidFill>
              <a:schemeClr val="tx1"/>
            </a:solidFill>
            <a:latin typeface="Arial" panose="020B0604020202020204" pitchFamily="34" charset="0"/>
            <a:cs typeface="Arial" panose="020B0604020202020204" pitchFamily="34" charset="0"/>
          </a:endParaRPr>
        </a:p>
      </dsp:txBody>
      <dsp:txXfrm>
        <a:off x="4076700" y="1714500"/>
        <a:ext cx="2038350" cy="3600450"/>
      </dsp:txXfrm>
    </dsp:sp>
    <dsp:sp modelId="{62FA353D-66CD-4957-9AE7-8FE9DCE549AA}">
      <dsp:nvSpPr>
        <dsp:cNvPr id="0" name=""/>
        <dsp:cNvSpPr/>
      </dsp:nvSpPr>
      <dsp:spPr>
        <a:xfrm>
          <a:off x="6115050" y="1714500"/>
          <a:ext cx="2038350" cy="360045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n-MN" sz="2000" kern="1200" dirty="0" smtClean="0">
              <a:solidFill>
                <a:schemeClr val="tx1"/>
              </a:solidFill>
              <a:latin typeface="Arial" panose="020B0604020202020204" pitchFamily="34" charset="0"/>
              <a:cs typeface="Arial" panose="020B0604020202020204" pitchFamily="34" charset="0"/>
            </a:rPr>
            <a:t>ШИЙДЭЛ САНАЛ БОЛГОХ</a:t>
          </a:r>
          <a:endParaRPr lang="en-US" sz="2000" kern="1200" dirty="0">
            <a:solidFill>
              <a:schemeClr val="tx1"/>
            </a:solidFill>
            <a:latin typeface="Arial" panose="020B0604020202020204" pitchFamily="34" charset="0"/>
            <a:cs typeface="Arial" panose="020B0604020202020204" pitchFamily="34" charset="0"/>
          </a:endParaRPr>
        </a:p>
      </dsp:txBody>
      <dsp:txXfrm>
        <a:off x="6115050" y="1714500"/>
        <a:ext cx="2038350" cy="3600450"/>
      </dsp:txXfrm>
    </dsp:sp>
    <dsp:sp modelId="{437ADC0F-4499-42CF-BC79-80ACDD5F6823}">
      <dsp:nvSpPr>
        <dsp:cNvPr id="0" name=""/>
        <dsp:cNvSpPr/>
      </dsp:nvSpPr>
      <dsp:spPr>
        <a:xfrm>
          <a:off x="0" y="5314950"/>
          <a:ext cx="8153400" cy="400050"/>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0FC7B-DDCF-4F03-BA5F-A9CCEF887738}">
      <dsp:nvSpPr>
        <dsp:cNvPr id="0" name=""/>
        <dsp:cNvSpPr/>
      </dsp:nvSpPr>
      <dsp:spPr>
        <a:xfrm rot="16200000">
          <a:off x="342" y="304031"/>
          <a:ext cx="3917900" cy="3917900"/>
        </a:xfrm>
        <a:prstGeom prst="upArrow">
          <a:avLst>
            <a:gd name="adj1" fmla="val 50000"/>
            <a:gd name="adj2" fmla="val 3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mn-MN" sz="2100" kern="1200" dirty="0" smtClean="0">
              <a:solidFill>
                <a:schemeClr val="tx1"/>
              </a:solidFill>
              <a:latin typeface="Arial" panose="020B0604020202020204" pitchFamily="34" charset="0"/>
              <a:cs typeface="Arial" panose="020B0604020202020204" pitchFamily="34" charset="0"/>
            </a:rPr>
            <a:t>Төрийн албан хаагчийн шийдвэрийн улмаас иргэнд учруулсан хохирол нөхөн төлөх зардлаар суудаг</a:t>
          </a:r>
          <a:endParaRPr lang="en-US" sz="2100" kern="1200" dirty="0">
            <a:solidFill>
              <a:schemeClr val="tx1"/>
            </a:solidFill>
            <a:latin typeface="Arial" panose="020B0604020202020204" pitchFamily="34" charset="0"/>
            <a:cs typeface="Arial" panose="020B0604020202020204" pitchFamily="34" charset="0"/>
          </a:endParaRPr>
        </a:p>
      </dsp:txBody>
      <dsp:txXfrm rot="5400000">
        <a:off x="685976" y="1283506"/>
        <a:ext cx="3232267" cy="1958950"/>
      </dsp:txXfrm>
    </dsp:sp>
    <dsp:sp modelId="{1BC18BB4-329B-4FC1-9AD4-B8B19B96B27B}">
      <dsp:nvSpPr>
        <dsp:cNvPr id="0" name=""/>
        <dsp:cNvSpPr/>
      </dsp:nvSpPr>
      <dsp:spPr>
        <a:xfrm rot="5400000">
          <a:off x="4311357" y="304031"/>
          <a:ext cx="3917900" cy="3917900"/>
        </a:xfrm>
        <a:prstGeom prst="upArrow">
          <a:avLst>
            <a:gd name="adj1" fmla="val 50000"/>
            <a:gd name="adj2" fmla="val 35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mn-MN" sz="2100" kern="1200" dirty="0" smtClean="0">
              <a:solidFill>
                <a:schemeClr val="tx1"/>
              </a:solidFill>
              <a:latin typeface="Arial" panose="020B0604020202020204" pitchFamily="34" charset="0"/>
              <a:cs typeface="Arial" panose="020B0604020202020204" pitchFamily="34" charset="0"/>
            </a:rPr>
            <a:t>Харин түүнийг нөхөн төлсөн зарлагаа буруутай этгээдээр буцаан төлүүлэхээр орлого хэсэгт багтаадаггүй бэ</a:t>
          </a:r>
          <a:r>
            <a:rPr lang="en-US" sz="2100" b="1" kern="1200" dirty="0" smtClean="0">
              <a:solidFill>
                <a:schemeClr val="tx1"/>
              </a:solidFill>
              <a:latin typeface="Arial" panose="020B0604020202020204" pitchFamily="34" charset="0"/>
              <a:cs typeface="Arial" panose="020B0604020202020204" pitchFamily="34" charset="0"/>
            </a:rPr>
            <a:t>?</a:t>
          </a:r>
          <a:endParaRPr lang="en-US" sz="2100" b="1" kern="1200" dirty="0">
            <a:solidFill>
              <a:schemeClr val="tx1"/>
            </a:solidFill>
            <a:latin typeface="Arial" panose="020B0604020202020204" pitchFamily="34" charset="0"/>
            <a:cs typeface="Arial" panose="020B0604020202020204" pitchFamily="34" charset="0"/>
          </a:endParaRPr>
        </a:p>
      </dsp:txBody>
      <dsp:txXfrm rot="-5400000">
        <a:off x="4311358" y="1283506"/>
        <a:ext cx="3232267" cy="195895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2E758-6661-4194-B6A7-B68E0ED68D33}" type="datetimeFigureOut">
              <a:rPr lang="en-US" smtClean="0"/>
              <a:t>5/24/2018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22F3F-FFD0-43DC-87BD-4531AD52B351}" type="slidenum">
              <a:rPr lang="en-US" smtClean="0"/>
              <a:t>‹#›</a:t>
            </a:fld>
            <a:endParaRPr lang="en-US"/>
          </a:p>
        </p:txBody>
      </p:sp>
    </p:spTree>
    <p:extLst>
      <p:ext uri="{BB962C8B-B14F-4D97-AF65-F5344CB8AC3E}">
        <p14:creationId xmlns:p14="http://schemas.microsoft.com/office/powerpoint/2010/main" val="103552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22F3F-FFD0-43DC-87BD-4531AD52B351}" type="slidenum">
              <a:rPr lang="en-US" smtClean="0"/>
              <a:t>12</a:t>
            </a:fld>
            <a:endParaRPr lang="en-US"/>
          </a:p>
        </p:txBody>
      </p:sp>
    </p:spTree>
    <p:extLst>
      <p:ext uri="{BB962C8B-B14F-4D97-AF65-F5344CB8AC3E}">
        <p14:creationId xmlns:p14="http://schemas.microsoft.com/office/powerpoint/2010/main" val="326613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22F3F-FFD0-43DC-87BD-4531AD52B351}" type="slidenum">
              <a:rPr lang="en-US" smtClean="0"/>
              <a:t>13</a:t>
            </a:fld>
            <a:endParaRPr lang="en-US"/>
          </a:p>
        </p:txBody>
      </p:sp>
    </p:spTree>
    <p:extLst>
      <p:ext uri="{BB962C8B-B14F-4D97-AF65-F5344CB8AC3E}">
        <p14:creationId xmlns:p14="http://schemas.microsoft.com/office/powerpoint/2010/main" val="326613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22F3F-FFD0-43DC-87BD-4531AD52B351}" type="slidenum">
              <a:rPr lang="en-US" smtClean="0"/>
              <a:t>23</a:t>
            </a:fld>
            <a:endParaRPr lang="en-US"/>
          </a:p>
        </p:txBody>
      </p:sp>
    </p:spTree>
    <p:extLst>
      <p:ext uri="{BB962C8B-B14F-4D97-AF65-F5344CB8AC3E}">
        <p14:creationId xmlns:p14="http://schemas.microsoft.com/office/powerpoint/2010/main" val="29646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91A32-33F6-4CD3-9E7F-6338778E294C}"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0AD6B-682C-460F-ACC3-E9842DDE2129}" type="slidenum">
              <a:rPr lang="en-US" smtClean="0"/>
              <a:t>‹#›</a:t>
            </a:fld>
            <a:endParaRPr lang="en-US"/>
          </a:p>
        </p:txBody>
      </p:sp>
    </p:spTree>
    <p:extLst>
      <p:ext uri="{BB962C8B-B14F-4D97-AF65-F5344CB8AC3E}">
        <p14:creationId xmlns:p14="http://schemas.microsoft.com/office/powerpoint/2010/main" val="855056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91A32-33F6-4CD3-9E7F-6338778E294C}"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0AD6B-682C-460F-ACC3-E9842DDE2129}" type="slidenum">
              <a:rPr lang="en-US" smtClean="0"/>
              <a:t>‹#›</a:t>
            </a:fld>
            <a:endParaRPr lang="en-US"/>
          </a:p>
        </p:txBody>
      </p:sp>
    </p:spTree>
    <p:extLst>
      <p:ext uri="{BB962C8B-B14F-4D97-AF65-F5344CB8AC3E}">
        <p14:creationId xmlns:p14="http://schemas.microsoft.com/office/powerpoint/2010/main" val="354566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91A32-33F6-4CD3-9E7F-6338778E294C}"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0AD6B-682C-460F-ACC3-E9842DDE2129}" type="slidenum">
              <a:rPr lang="en-US" smtClean="0"/>
              <a:t>‹#›</a:t>
            </a:fld>
            <a:endParaRPr lang="en-US"/>
          </a:p>
        </p:txBody>
      </p:sp>
    </p:spTree>
    <p:extLst>
      <p:ext uri="{BB962C8B-B14F-4D97-AF65-F5344CB8AC3E}">
        <p14:creationId xmlns:p14="http://schemas.microsoft.com/office/powerpoint/2010/main" val="56020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91A32-33F6-4CD3-9E7F-6338778E294C}"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0AD6B-682C-460F-ACC3-E9842DDE2129}" type="slidenum">
              <a:rPr lang="en-US" smtClean="0"/>
              <a:t>‹#›</a:t>
            </a:fld>
            <a:endParaRPr lang="en-US"/>
          </a:p>
        </p:txBody>
      </p:sp>
    </p:spTree>
    <p:extLst>
      <p:ext uri="{BB962C8B-B14F-4D97-AF65-F5344CB8AC3E}">
        <p14:creationId xmlns:p14="http://schemas.microsoft.com/office/powerpoint/2010/main" val="44556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91A32-33F6-4CD3-9E7F-6338778E294C}"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0AD6B-682C-460F-ACC3-E9842DDE2129}" type="slidenum">
              <a:rPr lang="en-US" smtClean="0"/>
              <a:t>‹#›</a:t>
            </a:fld>
            <a:endParaRPr lang="en-US"/>
          </a:p>
        </p:txBody>
      </p:sp>
    </p:spTree>
    <p:extLst>
      <p:ext uri="{BB962C8B-B14F-4D97-AF65-F5344CB8AC3E}">
        <p14:creationId xmlns:p14="http://schemas.microsoft.com/office/powerpoint/2010/main" val="127841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91A32-33F6-4CD3-9E7F-6338778E294C}"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0AD6B-682C-460F-ACC3-E9842DDE2129}" type="slidenum">
              <a:rPr lang="en-US" smtClean="0"/>
              <a:t>‹#›</a:t>
            </a:fld>
            <a:endParaRPr lang="en-US"/>
          </a:p>
        </p:txBody>
      </p:sp>
    </p:spTree>
    <p:extLst>
      <p:ext uri="{BB962C8B-B14F-4D97-AF65-F5344CB8AC3E}">
        <p14:creationId xmlns:p14="http://schemas.microsoft.com/office/powerpoint/2010/main" val="118372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91A32-33F6-4CD3-9E7F-6338778E294C}"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B0AD6B-682C-460F-ACC3-E9842DDE2129}" type="slidenum">
              <a:rPr lang="en-US" smtClean="0"/>
              <a:t>‹#›</a:t>
            </a:fld>
            <a:endParaRPr lang="en-US"/>
          </a:p>
        </p:txBody>
      </p:sp>
    </p:spTree>
    <p:extLst>
      <p:ext uri="{BB962C8B-B14F-4D97-AF65-F5344CB8AC3E}">
        <p14:creationId xmlns:p14="http://schemas.microsoft.com/office/powerpoint/2010/main" val="13242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91A32-33F6-4CD3-9E7F-6338778E294C}"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B0AD6B-682C-460F-ACC3-E9842DDE2129}" type="slidenum">
              <a:rPr lang="en-US" smtClean="0"/>
              <a:t>‹#›</a:t>
            </a:fld>
            <a:endParaRPr lang="en-US"/>
          </a:p>
        </p:txBody>
      </p:sp>
    </p:spTree>
    <p:extLst>
      <p:ext uri="{BB962C8B-B14F-4D97-AF65-F5344CB8AC3E}">
        <p14:creationId xmlns:p14="http://schemas.microsoft.com/office/powerpoint/2010/main" val="260083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91A32-33F6-4CD3-9E7F-6338778E294C}"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B0AD6B-682C-460F-ACC3-E9842DDE2129}" type="slidenum">
              <a:rPr lang="en-US" smtClean="0"/>
              <a:t>‹#›</a:t>
            </a:fld>
            <a:endParaRPr lang="en-US"/>
          </a:p>
        </p:txBody>
      </p:sp>
    </p:spTree>
    <p:extLst>
      <p:ext uri="{BB962C8B-B14F-4D97-AF65-F5344CB8AC3E}">
        <p14:creationId xmlns:p14="http://schemas.microsoft.com/office/powerpoint/2010/main" val="143505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91A32-33F6-4CD3-9E7F-6338778E294C}"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0AD6B-682C-460F-ACC3-E9842DDE2129}" type="slidenum">
              <a:rPr lang="en-US" smtClean="0"/>
              <a:t>‹#›</a:t>
            </a:fld>
            <a:endParaRPr lang="en-US"/>
          </a:p>
        </p:txBody>
      </p:sp>
    </p:spTree>
    <p:extLst>
      <p:ext uri="{BB962C8B-B14F-4D97-AF65-F5344CB8AC3E}">
        <p14:creationId xmlns:p14="http://schemas.microsoft.com/office/powerpoint/2010/main" val="33336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91A32-33F6-4CD3-9E7F-6338778E294C}"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0AD6B-682C-460F-ACC3-E9842DDE2129}" type="slidenum">
              <a:rPr lang="en-US" smtClean="0"/>
              <a:t>‹#›</a:t>
            </a:fld>
            <a:endParaRPr lang="en-US"/>
          </a:p>
        </p:txBody>
      </p:sp>
    </p:spTree>
    <p:extLst>
      <p:ext uri="{BB962C8B-B14F-4D97-AF65-F5344CB8AC3E}">
        <p14:creationId xmlns:p14="http://schemas.microsoft.com/office/powerpoint/2010/main" val="364885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91A32-33F6-4CD3-9E7F-6338778E294C}" type="datetimeFigureOut">
              <a:rPr lang="en-US" smtClean="0"/>
              <a:t>5/24/2018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0AD6B-682C-460F-ACC3-E9842DDE2129}" type="slidenum">
              <a:rPr lang="en-US" smtClean="0"/>
              <a:t>‹#›</a:t>
            </a:fld>
            <a:endParaRPr lang="en-US"/>
          </a:p>
        </p:txBody>
      </p:sp>
    </p:spTree>
    <p:extLst>
      <p:ext uri="{BB962C8B-B14F-4D97-AF65-F5344CB8AC3E}">
        <p14:creationId xmlns:p14="http://schemas.microsoft.com/office/powerpoint/2010/main" val="3230733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3.gif"/><Relationship Id="rId7" Type="http://schemas.microsoft.com/office/2007/relationships/hdphoto" Target="../media/hdphoto2.wdp"/><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microsoft.com/office/2007/relationships/hdphoto" Target="../media/hdphoto1.wdp"/><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13" Type="http://schemas.microsoft.com/office/2007/relationships/hdphoto" Target="../media/hdphoto3.wdp"/><Relationship Id="rId18" Type="http://schemas.openxmlformats.org/officeDocument/2006/relationships/diagramColors" Target="../diagrams/colors3.xml"/><Relationship Id="rId3" Type="http://schemas.openxmlformats.org/officeDocument/2006/relationships/image" Target="../media/image16.png"/><Relationship Id="rId7" Type="http://schemas.openxmlformats.org/officeDocument/2006/relationships/image" Target="../media/image19.jpeg"/><Relationship Id="rId12" Type="http://schemas.openxmlformats.org/officeDocument/2006/relationships/image" Target="../media/image23.png"/><Relationship Id="rId17" Type="http://schemas.openxmlformats.org/officeDocument/2006/relationships/diagramQuickStyle" Target="../diagrams/quickStyle3.xml"/><Relationship Id="rId2" Type="http://schemas.openxmlformats.org/officeDocument/2006/relationships/notesSlide" Target="../notesSlides/notesSlide2.xml"/><Relationship Id="rId16" Type="http://schemas.openxmlformats.org/officeDocument/2006/relationships/diagramLayout" Target="../diagrams/layout3.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7.png"/><Relationship Id="rId5" Type="http://schemas.openxmlformats.org/officeDocument/2006/relationships/image" Target="../media/image17.png"/><Relationship Id="rId15" Type="http://schemas.openxmlformats.org/officeDocument/2006/relationships/diagramData" Target="../diagrams/data3.xml"/><Relationship Id="rId10" Type="http://schemas.openxmlformats.org/officeDocument/2006/relationships/image" Target="../media/image22.jpeg"/><Relationship Id="rId19" Type="http://schemas.microsoft.com/office/2007/relationships/diagramDrawing" Target="../diagrams/drawing3.xml"/><Relationship Id="rId4" Type="http://schemas.openxmlformats.org/officeDocument/2006/relationships/image" Target="../media/image11.jpeg"/><Relationship Id="rId9" Type="http://schemas.openxmlformats.org/officeDocument/2006/relationships/image" Target="../media/image21.png"/><Relationship Id="rId1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6.png"/><Relationship Id="rId4" Type="http://schemas.openxmlformats.org/officeDocument/2006/relationships/diagramLayout" Target="../diagrams/layout4.xml"/><Relationship Id="rId9"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19100" y="2743200"/>
            <a:ext cx="8153400" cy="2209800"/>
          </a:xfrm>
        </p:spPr>
        <p:txBody>
          <a:bodyPr>
            <a:noAutofit/>
          </a:bodyPr>
          <a:lstStyle/>
          <a:p>
            <a:r>
              <a:rPr lang="mn-MN"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АЛБАН ТУШААЛТНЫ БУРУУТАЙ ҮЙЛ АЖИЛЛАГААНЫ УЛМААС ТӨРД УЧИРСАН ХОХИРЛЫГ НӨХӨН ТӨЛҮҮЛЭХ ТУХАЙ</a:t>
            </a:r>
            <a:r>
              <a:rPr lang="en-US"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ЭРХ ЗҮЙН ЗОХИЦУУЛАЛТ БОЛОН ХЭРЭГЖҮҮЛЭЛТ</a:t>
            </a:r>
            <a:br>
              <a:rPr lang="mn-MN"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br>
            <a:r>
              <a:rPr lang="mn-MN"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r>
            <a:br>
              <a:rPr lang="mn-MN"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br>
            <a:r>
              <a:rPr lang="mn-MN"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ХУУЛЬЧ Ө.ЭРДЭНЭ-ОЧИР </a:t>
            </a:r>
            <a:endPar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G:\Erdene-Ochir\ONCH SHIIDEL\LOGO TO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1981199" cy="20135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3500" y="2133600"/>
            <a:ext cx="2133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2000" b="1" dirty="0" smtClean="0">
                <a:solidFill>
                  <a:srgbClr val="002060"/>
                </a:solidFill>
                <a:latin typeface="Arial" panose="020B0604020202020204" pitchFamily="34" charset="0"/>
                <a:ea typeface="Tahoma" panose="020B0604030504040204" pitchFamily="34" charset="0"/>
                <a:cs typeface="Arial" panose="020B0604020202020204" pitchFamily="34" charset="0"/>
              </a:rPr>
              <a:t>“Онч шийдэл” ТББ</a:t>
            </a:r>
            <a:endParaRPr lang="en-US" sz="20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
        <p:nvSpPr>
          <p:cNvPr id="6" name="Title 1"/>
          <p:cNvSpPr txBox="1">
            <a:spLocks/>
          </p:cNvSpPr>
          <p:nvPr/>
        </p:nvSpPr>
        <p:spPr>
          <a:xfrm>
            <a:off x="457200" y="5638800"/>
            <a:ext cx="7848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2400" b="1" dirty="0" smtClean="0">
                <a:solidFill>
                  <a:srgbClr val="002060"/>
                </a:solidFill>
                <a:latin typeface="Arial Black" panose="020B0A04020102020204" pitchFamily="34" charset="0"/>
                <a:ea typeface="Tahoma" panose="020B0604030504040204" pitchFamily="34" charset="0"/>
                <a:cs typeface="Tahoma" panose="020B0604030504040204" pitchFamily="34" charset="0"/>
              </a:rPr>
              <a:t>2018 он </a:t>
            </a:r>
            <a:endParaRPr lang="en-US" sz="2400" b="1" dirty="0">
              <a:solidFill>
                <a:srgbClr val="002060"/>
              </a:solidFill>
              <a:latin typeface="Arial Black" panose="020B0A04020102020204" pitchFamily="34" charset="0"/>
              <a:ea typeface="Tahoma" panose="020B0604030504040204" pitchFamily="34" charset="0"/>
              <a:cs typeface="Tahoma" panose="020B0604030504040204" pitchFamily="34" charset="0"/>
            </a:endParaRPr>
          </a:p>
        </p:txBody>
      </p:sp>
      <p:pic>
        <p:nvPicPr>
          <p:cNvPr id="2" name="Picture 2" descr="G:\Erdene-Ochir\MONLAW DOTOOD\Broshur\LOGO Nerte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0101" y="1"/>
            <a:ext cx="1993899" cy="199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932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solidFill>
            <a:schemeClr val="accent5">
              <a:lumMod val="40000"/>
              <a:lumOff val="60000"/>
            </a:schemeClr>
          </a:solidFill>
          <a:ln>
            <a:gradFill>
              <a:gsLst>
                <a:gs pos="25000">
                  <a:schemeClr val="accent4">
                    <a:lumMod val="50000"/>
                  </a:schemeClr>
                </a:gs>
                <a:gs pos="0">
                  <a:schemeClr val="accent1">
                    <a:tint val="44500"/>
                    <a:satMod val="160000"/>
                  </a:schemeClr>
                </a:gs>
                <a:gs pos="100000">
                  <a:schemeClr val="accent1">
                    <a:tint val="23500"/>
                    <a:satMod val="160000"/>
                  </a:schemeClr>
                </a:gs>
              </a:gsLst>
              <a:lin ang="5400000" scaled="0"/>
            </a:gradFill>
          </a:ln>
        </p:spPr>
        <p:txBody>
          <a:bodyPr>
            <a:normAutofit/>
          </a:bodyPr>
          <a:lstStyle/>
          <a:p>
            <a:r>
              <a:rPr lang="mn-MN" sz="3200" dirty="0" smtClean="0">
                <a:latin typeface="Arial" panose="020B0604020202020204" pitchFamily="34" charset="0"/>
                <a:cs typeface="Arial" panose="020B0604020202020204" pitchFamily="34" charset="0"/>
              </a:rPr>
              <a:t>АЛБАН ТУШААЛТНЫ ҮЙЛ АЖИЛЛАГАА</a:t>
            </a:r>
            <a:endParaRPr lang="en-US" sz="32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6251432"/>
              </p:ext>
            </p:extLst>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8403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2130425"/>
            <a:ext cx="2057400" cy="1470025"/>
          </a:xfrm>
        </p:spPr>
        <p:txBody>
          <a:bodyPr/>
          <a:lstStyle/>
          <a:p>
            <a:endParaRPr lang="en-US" dirty="0"/>
          </a:p>
        </p:txBody>
      </p:sp>
      <p:sp>
        <p:nvSpPr>
          <p:cNvPr id="3" name="Subtitle 2"/>
          <p:cNvSpPr>
            <a:spLocks noGrp="1"/>
          </p:cNvSpPr>
          <p:nvPr>
            <p:ph type="subTitle" idx="1"/>
          </p:nvPr>
        </p:nvSpPr>
        <p:spPr>
          <a:xfrm>
            <a:off x="2895600" y="2819400"/>
            <a:ext cx="2667000" cy="1752600"/>
          </a:xfrm>
        </p:spPr>
        <p:txBody>
          <a:bodyPr>
            <a:normAutofit/>
          </a:bodyPr>
          <a:lstStyle/>
          <a:p>
            <a:r>
              <a:rPr lang="mn-MN" sz="2000" b="1" dirty="0" smtClean="0">
                <a:solidFill>
                  <a:schemeClr val="tx1"/>
                </a:solidFill>
                <a:latin typeface="Arial" panose="020B0604020202020204" pitchFamily="34" charset="0"/>
                <a:cs typeface="Arial" panose="020B0604020202020204" pitchFamily="34" charset="0"/>
              </a:rPr>
              <a:t>ИРГЭНИЙ ХУУЛИЙН 498.5, </a:t>
            </a:r>
          </a:p>
          <a:p>
            <a:r>
              <a:rPr lang="mn-MN" sz="2000" b="1" dirty="0" smtClean="0">
                <a:solidFill>
                  <a:schemeClr val="tx1"/>
                </a:solidFill>
                <a:latin typeface="Arial" panose="020B0604020202020204" pitchFamily="34" charset="0"/>
                <a:cs typeface="Arial" panose="020B0604020202020204" pitchFamily="34" charset="0"/>
              </a:rPr>
              <a:t>ЗАХИРГААНЫ ЕРӨНХИЙ ХУУЛИЙН 103.1</a:t>
            </a:r>
            <a:endParaRPr lang="en-US" sz="2000" b="1" dirty="0">
              <a:solidFill>
                <a:schemeClr val="tx1"/>
              </a:solidFill>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3383586968"/>
              </p:ext>
            </p:extLst>
          </p:nvPr>
        </p:nvGraphicFramePr>
        <p:xfrm>
          <a:off x="76200" y="1077686"/>
          <a:ext cx="8458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457200" y="274638"/>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dirty="0" smtClean="0">
                <a:latin typeface="Arial" panose="020B0604020202020204" pitchFamily="34" charset="0"/>
                <a:cs typeface="Arial" panose="020B0604020202020204" pitchFamily="34" charset="0"/>
              </a:rPr>
              <a:t>ХУУЛИЙН ЗОХИЦУУЛАЛТ</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86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9" name="Rectangle 2078"/>
          <p:cNvSpPr/>
          <p:nvPr/>
        </p:nvSpPr>
        <p:spPr>
          <a:xfrm>
            <a:off x="202890" y="1371600"/>
            <a:ext cx="8686855" cy="254798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p:cNvSpPr/>
          <p:nvPr/>
        </p:nvSpPr>
        <p:spPr>
          <a:xfrm>
            <a:off x="609600" y="1"/>
            <a:ext cx="8077200" cy="914399"/>
          </a:xfrm>
          <a:prstGeom prst="homePlate">
            <a:avLst/>
          </a:prstGeom>
          <a:gradFill>
            <a:gsLst>
              <a:gs pos="2000">
                <a:schemeClr val="tx2">
                  <a:lumMod val="50000"/>
                </a:schemeClr>
              </a:gs>
              <a:gs pos="67000">
                <a:schemeClr val="tx2">
                  <a:lumMod val="60000"/>
                  <a:lumOff val="40000"/>
                </a:schemeClr>
              </a:gs>
              <a:gs pos="100000">
                <a:schemeClr val="accent1">
                  <a:lumMod val="20000"/>
                  <a:lumOff val="80000"/>
                  <a:alpha val="0"/>
                </a:schemeClr>
              </a:gs>
            </a:gsLst>
            <a:lin ang="108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b="1" dirty="0" smtClean="0">
                <a:latin typeface="Arial" panose="020B0604020202020204" pitchFamily="34" charset="0"/>
                <a:cs typeface="Arial" panose="020B0604020202020204" pitchFamily="34" charset="0"/>
              </a:rPr>
              <a:t>	</a:t>
            </a:r>
            <a:r>
              <a:rPr lang="mn-MN" b="1" dirty="0" smtClean="0">
                <a:latin typeface="Arial" panose="020B0604020202020204" pitchFamily="34" charset="0"/>
                <a:cs typeface="Arial" panose="020B0604020202020204" pitchFamily="34" charset="0"/>
              </a:rPr>
              <a:t>АЛБАН ТУШААЛТНЫ БУРУУГААС ИРГЭН, ХУУЛИЙН ЭТГЭЭДЭД УЧИРСАН ХОХИРЛЫГ ХЭН ХАРИУЦАХ ВЭ?   </a:t>
            </a:r>
            <a:endParaRPr lang="en-US" sz="2000" b="1" dirty="0">
              <a:latin typeface="Arial" panose="020B0604020202020204" pitchFamily="34" charset="0"/>
              <a:cs typeface="Arial" panose="020B0604020202020204" pitchFamily="34" charset="0"/>
            </a:endParaRPr>
          </a:p>
        </p:txBody>
      </p:sp>
      <p:sp>
        <p:nvSpPr>
          <p:cNvPr id="10" name="AutoShape 4" descr="Image result for people in anim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TextBox 76"/>
          <p:cNvSpPr txBox="1"/>
          <p:nvPr/>
        </p:nvSpPr>
        <p:spPr>
          <a:xfrm>
            <a:off x="6509146" y="6216150"/>
            <a:ext cx="958454" cy="230832"/>
          </a:xfrm>
          <a:prstGeom prst="rect">
            <a:avLst/>
          </a:prstGeom>
          <a:noFill/>
        </p:spPr>
        <p:txBody>
          <a:bodyPr wrap="square" rtlCol="0">
            <a:spAutoFit/>
          </a:bodyPr>
          <a:lstStyle/>
          <a:p>
            <a:r>
              <a:rPr lang="mn-MN" sz="900" dirty="0" smtClean="0">
                <a:latin typeface="Cambria" panose="02040503050406030204" pitchFamily="18" charset="0"/>
              </a:rPr>
              <a:t>ЗХШХШтХ 14.1</a:t>
            </a:r>
            <a:endParaRPr lang="en-US" sz="900" dirty="0">
              <a:latin typeface="Cambria" panose="02040503050406030204" pitchFamily="18" charset="0"/>
            </a:endParaRPr>
          </a:p>
        </p:txBody>
      </p:sp>
      <p:grpSp>
        <p:nvGrpSpPr>
          <p:cNvPr id="64" name="Group 63"/>
          <p:cNvGrpSpPr/>
          <p:nvPr/>
        </p:nvGrpSpPr>
        <p:grpSpPr>
          <a:xfrm>
            <a:off x="-76200" y="1004824"/>
            <a:ext cx="9078900" cy="5700776"/>
            <a:chOff x="-76200" y="1004824"/>
            <a:chExt cx="9078900" cy="5700776"/>
          </a:xfrm>
        </p:grpSpPr>
        <p:pic>
          <p:nvPicPr>
            <p:cNvPr id="1030" name="Picture 6" descr="Related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396160"/>
              <a:ext cx="2523429" cy="2523429"/>
            </a:xfrm>
            <a:prstGeom prst="rect">
              <a:avLst/>
            </a:prstGeom>
            <a:noFill/>
            <a:extLst>
              <a:ext uri="{909E8E84-426E-40DD-AFC4-6F175D3DCCD1}">
                <a14:hiddenFill xmlns:a14="http://schemas.microsoft.com/office/drawing/2010/main">
                  <a:solidFill>
                    <a:srgbClr val="FFFFFF"/>
                  </a:solidFill>
                </a14:hiddenFill>
              </a:ext>
            </a:extLst>
          </p:spPr>
        </p:pic>
        <p:grpSp>
          <p:nvGrpSpPr>
            <p:cNvPr id="2078" name="Group 2077"/>
            <p:cNvGrpSpPr/>
            <p:nvPr/>
          </p:nvGrpSpPr>
          <p:grpSpPr>
            <a:xfrm>
              <a:off x="-76200" y="1004824"/>
              <a:ext cx="9078900" cy="5700776"/>
              <a:chOff x="-76200" y="1004824"/>
              <a:chExt cx="9078900" cy="5700776"/>
            </a:xfrm>
          </p:grpSpPr>
          <p:grpSp>
            <p:nvGrpSpPr>
              <p:cNvPr id="23" name="Group 22"/>
              <p:cNvGrpSpPr/>
              <p:nvPr/>
            </p:nvGrpSpPr>
            <p:grpSpPr>
              <a:xfrm>
                <a:off x="76200" y="1495700"/>
                <a:ext cx="2750982" cy="2138564"/>
                <a:chOff x="297018" y="2714900"/>
                <a:chExt cx="2750982" cy="2138564"/>
              </a:xfrm>
            </p:grpSpPr>
            <p:pic>
              <p:nvPicPr>
                <p:cNvPr id="2050" name="Picture 2" descr="Image result for the boss "/>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43" b="76571" l="8286" r="91714"/>
                          </a14:imgEffect>
                        </a14:imgLayer>
                      </a14:imgProps>
                    </a:ext>
                    <a:ext uri="{28A0092B-C50C-407E-A947-70E740481C1C}">
                      <a14:useLocalDpi xmlns:a14="http://schemas.microsoft.com/office/drawing/2010/main" val="0"/>
                    </a:ext>
                  </a:extLst>
                </a:blip>
                <a:srcRect l="6857" r="7781" b="24080"/>
                <a:stretch/>
              </p:blipFill>
              <p:spPr bwMode="auto">
                <a:xfrm>
                  <a:off x="457200" y="2714900"/>
                  <a:ext cx="1592418" cy="14162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7018" y="4114800"/>
                  <a:ext cx="1912782" cy="738664"/>
                </a:xfrm>
                <a:prstGeom prst="rect">
                  <a:avLst/>
                </a:prstGeom>
                <a:noFill/>
              </p:spPr>
              <p:txBody>
                <a:bodyPr wrap="square" rtlCol="0">
                  <a:spAutoFit/>
                </a:bodyPr>
                <a:lstStyle/>
                <a:p>
                  <a:pPr algn="ctr"/>
                  <a:r>
                    <a:rPr lang="mn-MN" sz="1400" dirty="0" smtClean="0">
                      <a:solidFill>
                        <a:srgbClr val="002060"/>
                      </a:solidFill>
                      <a:latin typeface="Tahoma" panose="020B0604030504040204" pitchFamily="34" charset="0"/>
                      <a:ea typeface="Tahoma" panose="020B0604030504040204" pitchFamily="34" charset="0"/>
                      <a:cs typeface="Tahoma" panose="020B0604030504040204" pitchFamily="34" charset="0"/>
                    </a:rPr>
                    <a:t>Албан тушаалтны буруутай шийдвэр, үйл ажиллагаа</a:t>
                  </a:r>
                  <a:endParaRPr lang="en-US"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Right Arrow 10"/>
                <p:cNvSpPr/>
                <p:nvPr/>
              </p:nvSpPr>
              <p:spPr>
                <a:xfrm>
                  <a:off x="2438400" y="3246690"/>
                  <a:ext cx="609600" cy="56331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268912" y="1004824"/>
                <a:ext cx="3360488" cy="2881376"/>
                <a:chOff x="2958210" y="1482686"/>
                <a:chExt cx="3484377" cy="2987602"/>
              </a:xfrm>
            </p:grpSpPr>
            <p:sp>
              <p:nvSpPr>
                <p:cNvPr id="18" name="TextBox 17"/>
                <p:cNvSpPr txBox="1"/>
                <p:nvPr/>
              </p:nvSpPr>
              <p:spPr>
                <a:xfrm>
                  <a:off x="4736340" y="1482686"/>
                  <a:ext cx="1706247" cy="263277"/>
                </a:xfrm>
                <a:prstGeom prst="rect">
                  <a:avLst/>
                </a:prstGeom>
                <a:noFill/>
              </p:spPr>
              <p:txBody>
                <a:bodyPr wrap="square" rtlCol="0">
                  <a:spAutoFit/>
                </a:bodyPr>
                <a:lstStyle/>
                <a:p>
                  <a:r>
                    <a:rPr lang="mn-MN" sz="1050" dirty="0" smtClean="0">
                      <a:solidFill>
                        <a:srgbClr val="002060"/>
                      </a:solidFill>
                      <a:latin typeface="Tahoma" panose="020B0604030504040204" pitchFamily="34" charset="0"/>
                      <a:ea typeface="Tahoma" panose="020B0604030504040204" pitchFamily="34" charset="0"/>
                      <a:cs typeface="Tahoma" panose="020B0604030504040204" pitchFamily="34" charset="0"/>
                    </a:rPr>
                    <a:t>Хохирлоо төлүүлье.</a:t>
                  </a:r>
                  <a:endParaRPr lang="en-US" sz="105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2958210" y="4183077"/>
                  <a:ext cx="2222133" cy="287211"/>
                </a:xfrm>
                <a:prstGeom prst="rect">
                  <a:avLst/>
                </a:prstGeom>
                <a:noFill/>
              </p:spPr>
              <p:txBody>
                <a:bodyPr wrap="square" rtlCol="0">
                  <a:spAutoFit/>
                </a:bodyPr>
                <a:lstStyle/>
                <a:p>
                  <a:pPr algn="ctr"/>
                  <a:r>
                    <a:rPr lang="mn-MN" sz="1200" dirty="0" smtClean="0">
                      <a:latin typeface="Tahoma" panose="020B0604030504040204" pitchFamily="34" charset="0"/>
                      <a:ea typeface="Tahoma" panose="020B0604030504040204" pitchFamily="34" charset="0"/>
                      <a:cs typeface="Tahoma" panose="020B0604030504040204" pitchFamily="34" charset="0"/>
                    </a:rPr>
                    <a:t>Иргэн, хуулийн этгээд</a:t>
                  </a:r>
                  <a:endParaRPr lang="en-US" sz="1200" dirty="0">
                    <a:latin typeface="Tahoma" panose="020B0604030504040204" pitchFamily="34" charset="0"/>
                    <a:ea typeface="Tahoma" panose="020B0604030504040204" pitchFamily="34" charset="0"/>
                    <a:cs typeface="Tahoma" panose="020B0604030504040204" pitchFamily="34" charset="0"/>
                  </a:endParaRPr>
                </a:p>
              </p:txBody>
            </p:sp>
          </p:grpSp>
          <p:cxnSp>
            <p:nvCxnSpPr>
              <p:cNvPr id="2060" name="Straight Arrow Connector 2059"/>
              <p:cNvCxnSpPr/>
              <p:nvPr/>
            </p:nvCxnSpPr>
            <p:spPr>
              <a:xfrm flipV="1">
                <a:off x="8229600" y="3919589"/>
                <a:ext cx="0" cy="1033412"/>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grpSp>
            <p:nvGrpSpPr>
              <p:cNvPr id="2076" name="Group 2075"/>
              <p:cNvGrpSpPr/>
              <p:nvPr/>
            </p:nvGrpSpPr>
            <p:grpSpPr>
              <a:xfrm>
                <a:off x="5791200" y="1371600"/>
                <a:ext cx="3200400" cy="2249507"/>
                <a:chOff x="5791200" y="1371600"/>
                <a:chExt cx="3200400" cy="2249507"/>
              </a:xfrm>
            </p:grpSpPr>
            <p:sp>
              <p:nvSpPr>
                <p:cNvPr id="26" name="Right Arrow 25"/>
                <p:cNvSpPr/>
                <p:nvPr/>
              </p:nvSpPr>
              <p:spPr>
                <a:xfrm flipH="1">
                  <a:off x="5791200" y="1979232"/>
                  <a:ext cx="609600" cy="56331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2066" name="Group 2065"/>
                <p:cNvGrpSpPr/>
                <p:nvPr/>
              </p:nvGrpSpPr>
              <p:grpSpPr>
                <a:xfrm>
                  <a:off x="6432946" y="1371600"/>
                  <a:ext cx="2558654" cy="2249507"/>
                  <a:chOff x="6432946" y="1371600"/>
                  <a:chExt cx="2558654" cy="2249507"/>
                </a:xfrm>
              </p:grpSpPr>
              <p:pic>
                <p:nvPicPr>
                  <p:cNvPr id="15" name="Picture 14" descr="Image result for татвар"/>
                  <p:cNvPicPr/>
                  <p:nvPr/>
                </p:nvPicPr>
                <p:blipFill>
                  <a:blip r:embed="rId6" cstate="print">
                    <a:extLst>
                      <a:ext uri="{BEBA8EAE-BF5A-486C-A8C5-ECC9F3942E4B}">
                        <a14:imgProps xmlns:a14="http://schemas.microsoft.com/office/drawing/2010/main">
                          <a14:imgLayer r:embed="rId7">
                            <a14:imgEffect>
                              <a14:backgroundRemoval t="0" b="100000" l="3716" r="100000"/>
                            </a14:imgEffect>
                          </a14:imgLayer>
                        </a14:imgProps>
                      </a:ext>
                      <a:ext uri="{28A0092B-C50C-407E-A947-70E740481C1C}">
                        <a14:useLocalDpi xmlns:a14="http://schemas.microsoft.com/office/drawing/2010/main" val="0"/>
                      </a:ext>
                    </a:extLst>
                  </a:blip>
                  <a:srcRect/>
                  <a:stretch>
                    <a:fillRect/>
                  </a:stretch>
                </p:blipFill>
                <p:spPr bwMode="auto">
                  <a:xfrm>
                    <a:off x="7762297" y="1371600"/>
                    <a:ext cx="1229303" cy="1230551"/>
                  </a:xfrm>
                  <a:prstGeom prst="rect">
                    <a:avLst/>
                  </a:prstGeom>
                  <a:noFill/>
                  <a:ln>
                    <a:noFill/>
                  </a:ln>
                </p:spPr>
              </p:pic>
              <p:pic>
                <p:nvPicPr>
                  <p:cNvPr id="68" name="Content Placeholder 3">
                    <a:extLst>
                      <a:ext uri="{FF2B5EF4-FFF2-40B4-BE49-F238E27FC236}">
                        <a16:creationId xmlns:a16="http://schemas.microsoft.com/office/drawing/2014/main" xmlns="" id="{CBDB1F5F-F4A7-457F-8235-A2FFDFD46C12}"/>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27545" y="1393311"/>
                    <a:ext cx="1244855" cy="1208840"/>
                  </a:xfrm>
                  <a:prstGeom prst="rect">
                    <a:avLst/>
                  </a:prstGeom>
                </p:spPr>
              </p:pic>
              <p:sp>
                <p:nvSpPr>
                  <p:cNvPr id="69" name="TextBox 68"/>
                  <p:cNvSpPr txBox="1"/>
                  <p:nvPr/>
                </p:nvSpPr>
                <p:spPr>
                  <a:xfrm>
                    <a:off x="6432946" y="2667000"/>
                    <a:ext cx="2558654" cy="954107"/>
                  </a:xfrm>
                  <a:prstGeom prst="rect">
                    <a:avLst/>
                  </a:prstGeom>
                  <a:noFill/>
                  <a:ln w="28575">
                    <a:noFill/>
                  </a:ln>
                </p:spPr>
                <p:txBody>
                  <a:bodyPr wrap="square" rtlCol="0">
                    <a:spAutoFit/>
                  </a:bodyPr>
                  <a:lstStyle/>
                  <a:p>
                    <a:pPr algn="ctr"/>
                    <a:r>
                      <a:rPr lang="mn-MN" sz="1400" dirty="0" smtClean="0">
                        <a:solidFill>
                          <a:srgbClr val="002060"/>
                        </a:solidFill>
                        <a:latin typeface="Tahoma" panose="020B0604030504040204" pitchFamily="34" charset="0"/>
                        <a:ea typeface="Tahoma" panose="020B0604030504040204" pitchFamily="34" charset="0"/>
                        <a:cs typeface="Tahoma" panose="020B0604030504040204" pitchFamily="34" charset="0"/>
                      </a:rPr>
                      <a:t>Захиргааны </a:t>
                    </a:r>
                    <a:r>
                      <a:rPr lang="mn-MN" sz="1400" dirty="0">
                        <a:solidFill>
                          <a:srgbClr val="002060"/>
                        </a:solidFill>
                        <a:latin typeface="Tahoma" panose="020B0604030504040204" pitchFamily="34" charset="0"/>
                        <a:ea typeface="Tahoma" panose="020B0604030504040204" pitchFamily="34" charset="0"/>
                        <a:cs typeface="Tahoma" panose="020B0604030504040204" pitchFamily="34" charset="0"/>
                      </a:rPr>
                      <a:t>байгууллагын гаргасан алдааны улмаас учруулсан хохирлыг төр хариуцна</a:t>
                    </a:r>
                    <a:r>
                      <a:rPr lang="mn-MN" sz="14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sz="1200" i="1" dirty="0" smtClean="0">
                        <a:solidFill>
                          <a:srgbClr val="002060"/>
                        </a:solidFill>
                        <a:latin typeface="Cambria" panose="02040503050406030204" pitchFamily="18" charset="0"/>
                        <a:ea typeface="Tahoma" panose="020B0604030504040204" pitchFamily="34" charset="0"/>
                        <a:cs typeface="Tahoma" panose="020B0604030504040204" pitchFamily="34" charset="0"/>
                      </a:rPr>
                      <a:t>ЗЕХ 101.1</a:t>
                    </a:r>
                    <a:endParaRPr lang="en-US" sz="1200" i="1" dirty="0">
                      <a:solidFill>
                        <a:srgbClr val="002060"/>
                      </a:solidFill>
                      <a:latin typeface="Cambria" panose="02040503050406030204" pitchFamily="18" charset="0"/>
                      <a:ea typeface="Tahoma" panose="020B0604030504040204" pitchFamily="34" charset="0"/>
                      <a:cs typeface="Tahoma" panose="020B0604030504040204" pitchFamily="34" charset="0"/>
                    </a:endParaRPr>
                  </a:p>
                </p:txBody>
              </p:sp>
              <p:cxnSp>
                <p:nvCxnSpPr>
                  <p:cNvPr id="2065" name="Straight Connector 2064"/>
                  <p:cNvCxnSpPr/>
                  <p:nvPr/>
                </p:nvCxnSpPr>
                <p:spPr>
                  <a:xfrm>
                    <a:off x="6527545" y="2667000"/>
                    <a:ext cx="2362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75" name="Group 2074"/>
              <p:cNvGrpSpPr/>
              <p:nvPr/>
            </p:nvGrpSpPr>
            <p:grpSpPr>
              <a:xfrm>
                <a:off x="-76200" y="4191000"/>
                <a:ext cx="9078900" cy="2514600"/>
                <a:chOff x="-76200" y="4191000"/>
                <a:chExt cx="9078900" cy="2514600"/>
              </a:xfrm>
            </p:grpSpPr>
            <p:grpSp>
              <p:nvGrpSpPr>
                <p:cNvPr id="2058" name="Group 2057"/>
                <p:cNvGrpSpPr/>
                <p:nvPr/>
              </p:nvGrpSpPr>
              <p:grpSpPr>
                <a:xfrm>
                  <a:off x="5316579" y="5105400"/>
                  <a:ext cx="2074821" cy="1341469"/>
                  <a:chOff x="5621379" y="5351386"/>
                  <a:chExt cx="2074821" cy="1341469"/>
                </a:xfrm>
              </p:grpSpPr>
              <p:grpSp>
                <p:nvGrpSpPr>
                  <p:cNvPr id="43" name="Group 42"/>
                  <p:cNvGrpSpPr/>
                  <p:nvPr/>
                </p:nvGrpSpPr>
                <p:grpSpPr>
                  <a:xfrm>
                    <a:off x="5621379" y="5351386"/>
                    <a:ext cx="1160421" cy="1341469"/>
                    <a:chOff x="2935794" y="2465950"/>
                    <a:chExt cx="1912783" cy="2204569"/>
                  </a:xfrm>
                </p:grpSpPr>
                <p:pic>
                  <p:nvPicPr>
                    <p:cNvPr id="44"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t="-182" b="1"/>
                    <a:stretch/>
                  </p:blipFill>
                  <p:spPr bwMode="auto">
                    <a:xfrm>
                      <a:off x="2964510" y="2465950"/>
                      <a:ext cx="1541253" cy="154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TextBox 44"/>
                    <p:cNvSpPr txBox="1"/>
                    <p:nvPr/>
                  </p:nvSpPr>
                  <p:spPr>
                    <a:xfrm>
                      <a:off x="2935794" y="3962400"/>
                      <a:ext cx="1912783" cy="708119"/>
                    </a:xfrm>
                    <a:prstGeom prst="rect">
                      <a:avLst/>
                    </a:prstGeom>
                    <a:noFill/>
                  </p:spPr>
                  <p:txBody>
                    <a:bodyPr wrap="square" rtlCol="0">
                      <a:spAutoFit/>
                    </a:bodyPr>
                    <a:lstStyle/>
                    <a:p>
                      <a:pPr algn="ctr"/>
                      <a:r>
                        <a:rPr lang="mn-MN" sz="1100" dirty="0" smtClean="0">
                          <a:solidFill>
                            <a:srgbClr val="002060"/>
                          </a:solidFill>
                          <a:latin typeface="Tahoma" panose="020B0604030504040204" pitchFamily="34" charset="0"/>
                          <a:ea typeface="Tahoma" panose="020B0604030504040204" pitchFamily="34" charset="0"/>
                          <a:cs typeface="Tahoma" panose="020B0604030504040204" pitchFamily="34" charset="0"/>
                        </a:rPr>
                        <a:t>Иргэн, хуулийн этгээд</a:t>
                      </a:r>
                      <a:endParaRPr lang="en-US"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056" name="Group 2055"/>
                  <p:cNvGrpSpPr/>
                  <p:nvPr/>
                </p:nvGrpSpPr>
                <p:grpSpPr>
                  <a:xfrm>
                    <a:off x="6619875" y="5543525"/>
                    <a:ext cx="1076325" cy="723262"/>
                    <a:chOff x="5533669" y="5505869"/>
                    <a:chExt cx="1076325" cy="723262"/>
                  </a:xfrm>
                </p:grpSpPr>
                <p:pic>
                  <p:nvPicPr>
                    <p:cNvPr id="32"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45775" y="5597204"/>
                      <a:ext cx="355025" cy="292906"/>
                    </a:xfrm>
                    <a:prstGeom prst="rect">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9" name="Right Arrow 38"/>
                    <p:cNvSpPr/>
                    <p:nvPr/>
                  </p:nvSpPr>
                  <p:spPr>
                    <a:xfrm>
                      <a:off x="5533669" y="5837951"/>
                      <a:ext cx="1076325" cy="39118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НЭХЭМЖЛЭЛ</a:t>
                      </a:r>
                      <a:endParaRPr lang="en-US" sz="9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57" name="Picture 2" descr="Related image"/>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7612" b="8214"/>
                    <a:stretch/>
                  </p:blipFill>
                  <p:spPr bwMode="auto">
                    <a:xfrm>
                      <a:off x="5591771" y="5505869"/>
                      <a:ext cx="414338" cy="39928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055" name="Group 2054"/>
                <p:cNvGrpSpPr/>
                <p:nvPr/>
              </p:nvGrpSpPr>
              <p:grpSpPr>
                <a:xfrm>
                  <a:off x="7752959" y="5146221"/>
                  <a:ext cx="1238641" cy="1206529"/>
                  <a:chOff x="7752959" y="5392207"/>
                  <a:chExt cx="1238641" cy="1206529"/>
                </a:xfrm>
              </p:grpSpPr>
              <p:pic>
                <p:nvPicPr>
                  <p:cNvPr id="56" name="Picture 2" descr="ШҮҮХ зурган илэрцүүд"/>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52959" y="5392207"/>
                    <a:ext cx="1170410" cy="912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8" name="TextBox 57"/>
                  <p:cNvSpPr txBox="1"/>
                  <p:nvPr/>
                </p:nvSpPr>
                <p:spPr>
                  <a:xfrm>
                    <a:off x="7752959" y="6337126"/>
                    <a:ext cx="1238641" cy="261610"/>
                  </a:xfrm>
                  <a:prstGeom prst="rect">
                    <a:avLst/>
                  </a:prstGeom>
                  <a:noFill/>
                </p:spPr>
                <p:txBody>
                  <a:bodyPr wrap="square" rtlCol="0">
                    <a:spAutoFit/>
                  </a:bodyPr>
                  <a:lstStyle/>
                  <a:p>
                    <a:pPr algn="ctr"/>
                    <a:r>
                      <a:rPr lang="mn-MN" sz="1100" dirty="0" smtClean="0">
                        <a:solidFill>
                          <a:srgbClr val="002060"/>
                        </a:solidFill>
                        <a:latin typeface="Tahoma" panose="020B0604030504040204" pitchFamily="34" charset="0"/>
                        <a:ea typeface="Tahoma" panose="020B0604030504040204" pitchFamily="34" charset="0"/>
                        <a:cs typeface="Tahoma" panose="020B0604030504040204" pitchFamily="34" charset="0"/>
                      </a:rPr>
                      <a:t>Шүүх</a:t>
                    </a:r>
                    <a:endParaRPr lang="en-US"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sp>
              <p:nvSpPr>
                <p:cNvPr id="2057" name="TextBox 2056"/>
                <p:cNvSpPr txBox="1"/>
                <p:nvPr/>
              </p:nvSpPr>
              <p:spPr>
                <a:xfrm>
                  <a:off x="3962400" y="4191000"/>
                  <a:ext cx="1143000" cy="646331"/>
                </a:xfrm>
                <a:prstGeom prst="rect">
                  <a:avLst/>
                </a:prstGeom>
                <a:noFill/>
              </p:spPr>
              <p:txBody>
                <a:bodyPr wrap="square" rtlCol="0">
                  <a:spAutoFit/>
                </a:bodyPr>
                <a:lstStyle/>
                <a:p>
                  <a:pPr algn="ctr"/>
                  <a:r>
                    <a:rPr lang="mn-MN" sz="1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Нэхэмжлэл</a:t>
                  </a:r>
                  <a:r>
                    <a:rPr lang="mn-MN" sz="1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ЗХШХШтХ 14-р зүйл</a:t>
                  </a:r>
                  <a:endPar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nvGrpSpPr>
                <p:cNvPr id="2073" name="Group 2072"/>
                <p:cNvGrpSpPr/>
                <p:nvPr/>
              </p:nvGrpSpPr>
              <p:grpSpPr>
                <a:xfrm>
                  <a:off x="-76200" y="5240414"/>
                  <a:ext cx="2730736" cy="1292062"/>
                  <a:chOff x="69222" y="5240414"/>
                  <a:chExt cx="2730736" cy="1292062"/>
                </a:xfrm>
              </p:grpSpPr>
              <p:grpSp>
                <p:nvGrpSpPr>
                  <p:cNvPr id="31" name="Group 30"/>
                  <p:cNvGrpSpPr/>
                  <p:nvPr/>
                </p:nvGrpSpPr>
                <p:grpSpPr>
                  <a:xfrm>
                    <a:off x="69222" y="5240414"/>
                    <a:ext cx="1663937" cy="1126867"/>
                    <a:chOff x="88663" y="5486400"/>
                    <a:chExt cx="1663937" cy="1126867"/>
                  </a:xfrm>
                </p:grpSpPr>
                <p:pic>
                  <p:nvPicPr>
                    <p:cNvPr id="30" name="Picture 29" descr="documents зурган илэрцүүд"/>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5823" y="5543524"/>
                      <a:ext cx="604847" cy="604251"/>
                    </a:xfrm>
                    <a:prstGeom prst="rect">
                      <a:avLst/>
                    </a:prstGeom>
                    <a:noFill/>
                    <a:ln>
                      <a:noFill/>
                    </a:ln>
                  </p:spPr>
                </p:pic>
                <p:sp>
                  <p:nvSpPr>
                    <p:cNvPr id="4" name="TextBox 3"/>
                    <p:cNvSpPr txBox="1"/>
                    <p:nvPr/>
                  </p:nvSpPr>
                  <p:spPr>
                    <a:xfrm>
                      <a:off x="88663" y="6182380"/>
                      <a:ext cx="1663937" cy="430887"/>
                    </a:xfrm>
                    <a:prstGeom prst="rect">
                      <a:avLst/>
                    </a:prstGeom>
                    <a:noFill/>
                  </p:spPr>
                  <p:txBody>
                    <a:bodyPr wrap="square" rtlCol="0">
                      <a:spAutoFit/>
                    </a:bodyPr>
                    <a:lstStyle/>
                    <a:p>
                      <a:pPr algn="ctr"/>
                      <a:r>
                        <a:rPr lang="mn-MN" sz="1100" dirty="0" smtClean="0">
                          <a:solidFill>
                            <a:srgbClr val="002060"/>
                          </a:solidFill>
                          <a:latin typeface="Tahoma" panose="020B0604030504040204" pitchFamily="34" charset="0"/>
                          <a:ea typeface="Tahoma" panose="020B0604030504040204" pitchFamily="34" charset="0"/>
                          <a:cs typeface="Tahoma" panose="020B0604030504040204" pitchFamily="34" charset="0"/>
                        </a:rPr>
                        <a:t>Захиргааны шийдвэр, үйл ажиллагаа</a:t>
                      </a:r>
                      <a:endParaRPr lang="en-US"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Oval 32"/>
                    <p:cNvSpPr/>
                    <p:nvPr/>
                  </p:nvSpPr>
                  <p:spPr>
                    <a:xfrm>
                      <a:off x="838200" y="5486400"/>
                      <a:ext cx="721549" cy="609600"/>
                    </a:xfrm>
                    <a:prstGeom prst="ellipse">
                      <a:avLst/>
                    </a:prstGeom>
                    <a:blipFill rotWithShape="1">
                      <a:blip r:embed="rId15"/>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9" name="Group 28"/>
                  <p:cNvGrpSpPr/>
                  <p:nvPr/>
                </p:nvGrpSpPr>
                <p:grpSpPr>
                  <a:xfrm>
                    <a:off x="1656959" y="5240414"/>
                    <a:ext cx="1142999" cy="905332"/>
                    <a:chOff x="1828801" y="5562600"/>
                    <a:chExt cx="1142999" cy="905332"/>
                  </a:xfrm>
                </p:grpSpPr>
                <p:sp>
                  <p:nvSpPr>
                    <p:cNvPr id="6" name="Right Arrow 5"/>
                    <p:cNvSpPr/>
                    <p:nvPr/>
                  </p:nvSpPr>
                  <p:spPr>
                    <a:xfrm>
                      <a:off x="1828801" y="5867400"/>
                      <a:ext cx="1142999" cy="6005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7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Мэдсэнээс хойш </a:t>
                      </a:r>
                      <a:r>
                        <a:rPr lang="mn-MN" sz="9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ГОМДОЛ</a:t>
                      </a:r>
                      <a:endParaRPr lang="en-US" sz="9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40" name="Picture 2" descr="Related image"/>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7612" b="8214"/>
                    <a:stretch/>
                  </p:blipFill>
                  <p:spPr bwMode="auto">
                    <a:xfrm>
                      <a:off x="1973418" y="5562600"/>
                      <a:ext cx="414338" cy="399287"/>
                    </a:xfrm>
                    <a:prstGeom prst="rect">
                      <a:avLst/>
                    </a:prstGeom>
                    <a:noFill/>
                    <a:extLst>
                      <a:ext uri="{909E8E84-426E-40DD-AFC4-6F175D3DCCD1}">
                        <a14:hiddenFill xmlns:a14="http://schemas.microsoft.com/office/drawing/2010/main">
                          <a:solidFill>
                            <a:srgbClr val="FFFFFF"/>
                          </a:solidFill>
                        </a14:hiddenFill>
                      </a:ext>
                    </a:extLst>
                  </p:spPr>
                </p:pic>
              </p:grpSp>
              <p:sp>
                <p:nvSpPr>
                  <p:cNvPr id="2069" name="TextBox 2068"/>
                  <p:cNvSpPr txBox="1"/>
                  <p:nvPr/>
                </p:nvSpPr>
                <p:spPr>
                  <a:xfrm>
                    <a:off x="1752600" y="6270866"/>
                    <a:ext cx="838200" cy="261610"/>
                  </a:xfrm>
                  <a:prstGeom prst="rect">
                    <a:avLst/>
                  </a:prstGeom>
                  <a:noFill/>
                </p:spPr>
                <p:txBody>
                  <a:bodyPr wrap="square" rtlCol="0">
                    <a:spAutoFit/>
                  </a:bodyPr>
                  <a:lstStyle/>
                  <a:p>
                    <a:r>
                      <a:rPr lang="mn-MN" sz="1100" dirty="0" smtClean="0">
                        <a:latin typeface="Cambria" panose="02040503050406030204" pitchFamily="18" charset="0"/>
                      </a:rPr>
                      <a:t>ЗЕХ 94.1</a:t>
                    </a:r>
                    <a:endParaRPr lang="en-US" sz="1100" dirty="0">
                      <a:latin typeface="Cambria" panose="02040503050406030204" pitchFamily="18" charset="0"/>
                    </a:endParaRPr>
                  </a:p>
                </p:txBody>
              </p:sp>
            </p:grpSp>
            <p:grpSp>
              <p:nvGrpSpPr>
                <p:cNvPr id="2074" name="Group 2073"/>
                <p:cNvGrpSpPr/>
                <p:nvPr/>
              </p:nvGrpSpPr>
              <p:grpSpPr>
                <a:xfrm>
                  <a:off x="2743200" y="5135014"/>
                  <a:ext cx="2286000" cy="1358253"/>
                  <a:chOff x="2876159" y="5135014"/>
                  <a:chExt cx="2286000" cy="1358253"/>
                </a:xfrm>
              </p:grpSpPr>
              <p:grpSp>
                <p:nvGrpSpPr>
                  <p:cNvPr id="2054" name="Group 2053"/>
                  <p:cNvGrpSpPr/>
                  <p:nvPr/>
                </p:nvGrpSpPr>
                <p:grpSpPr>
                  <a:xfrm>
                    <a:off x="2876159" y="5135014"/>
                    <a:ext cx="2286000" cy="1358253"/>
                    <a:chOff x="3200400" y="5331214"/>
                    <a:chExt cx="2286000" cy="1358253"/>
                  </a:xfrm>
                </p:grpSpPr>
                <p:grpSp>
                  <p:nvGrpSpPr>
                    <p:cNvPr id="2049" name="Group 2048"/>
                    <p:cNvGrpSpPr/>
                    <p:nvPr/>
                  </p:nvGrpSpPr>
                  <p:grpSpPr>
                    <a:xfrm>
                      <a:off x="3200400" y="5331214"/>
                      <a:ext cx="1295400" cy="1358253"/>
                      <a:chOff x="3200400" y="5331214"/>
                      <a:chExt cx="1295400" cy="1358253"/>
                    </a:xfrm>
                  </p:grpSpPr>
                  <p:pic>
                    <p:nvPicPr>
                      <p:cNvPr id="41"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16465" y="5331214"/>
                        <a:ext cx="1003135" cy="97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p:nvPr/>
                    </p:nvSpPr>
                    <p:spPr>
                      <a:xfrm>
                        <a:off x="3200400" y="6258580"/>
                        <a:ext cx="1295400" cy="430887"/>
                      </a:xfrm>
                      <a:prstGeom prst="rect">
                        <a:avLst/>
                      </a:prstGeom>
                      <a:noFill/>
                    </p:spPr>
                    <p:txBody>
                      <a:bodyPr wrap="square" rtlCol="0">
                        <a:spAutoFit/>
                      </a:bodyPr>
                      <a:lstStyle/>
                      <a:p>
                        <a:pPr algn="ctr"/>
                        <a:r>
                          <a:rPr lang="mn-MN" sz="1100" dirty="0" smtClean="0">
                            <a:solidFill>
                              <a:srgbClr val="002060"/>
                            </a:solidFill>
                            <a:latin typeface="Tahoma" panose="020B0604030504040204" pitchFamily="34" charset="0"/>
                            <a:ea typeface="Tahoma" panose="020B0604030504040204" pitchFamily="34" charset="0"/>
                            <a:cs typeface="Tahoma" panose="020B0604030504040204" pitchFamily="34" charset="0"/>
                          </a:rPr>
                          <a:t>Дээд шатны захиргаа</a:t>
                        </a:r>
                        <a:endParaRPr lang="en-US"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sp>
                  <p:nvSpPr>
                    <p:cNvPr id="49" name="Right Arrow 48"/>
                    <p:cNvSpPr/>
                    <p:nvPr/>
                  </p:nvSpPr>
                  <p:spPr>
                    <a:xfrm>
                      <a:off x="4410075" y="5867610"/>
                      <a:ext cx="1076325" cy="436964"/>
                    </a:xfrm>
                    <a:prstGeom prst="rightArrow">
                      <a:avLst>
                        <a:gd name="adj1" fmla="val 50000"/>
                        <a:gd name="adj2" fmla="val 48691"/>
                      </a:avLst>
                    </a:prstGeom>
                  </p:spPr>
                  <p:style>
                    <a:lnRef idx="2">
                      <a:schemeClr val="dk1"/>
                    </a:lnRef>
                    <a:fillRef idx="1">
                      <a:schemeClr val="lt1"/>
                    </a:fillRef>
                    <a:effectRef idx="0">
                      <a:schemeClr val="dk1"/>
                    </a:effectRef>
                    <a:fontRef idx="minor">
                      <a:schemeClr val="dk1"/>
                    </a:fontRef>
                  </p:style>
                  <p:txBody>
                    <a:bodyPr rtlCol="0" anchor="ctr"/>
                    <a:lstStyle/>
                    <a:p>
                      <a:pPr algn="ctr"/>
                      <a:r>
                        <a:rPr lang="mn-MN" sz="9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Хариу өгнө</a:t>
                      </a:r>
                      <a:endParaRPr lang="en-US" sz="9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descr="Image result for 30 days"/>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42642" t="18977" r="23095" b="27213"/>
                    <a:stretch/>
                  </p:blipFill>
                  <p:spPr bwMode="auto">
                    <a:xfrm>
                      <a:off x="4648200" y="5562600"/>
                      <a:ext cx="385322" cy="378214"/>
                    </a:xfrm>
                    <a:prstGeom prst="rect">
                      <a:avLst/>
                    </a:prstGeom>
                    <a:noFill/>
                    <a:extLst>
                      <a:ext uri="{909E8E84-426E-40DD-AFC4-6F175D3DCCD1}">
                        <a14:hiddenFill xmlns:a14="http://schemas.microsoft.com/office/drawing/2010/main">
                          <a:solidFill>
                            <a:srgbClr val="FFFFFF"/>
                          </a:solidFill>
                        </a14:hiddenFill>
                      </a:ext>
                    </a:extLst>
                  </p:spPr>
                </p:pic>
              </p:grpSp>
              <p:sp>
                <p:nvSpPr>
                  <p:cNvPr id="76" name="TextBox 75"/>
                  <p:cNvSpPr txBox="1"/>
                  <p:nvPr/>
                </p:nvSpPr>
                <p:spPr>
                  <a:xfrm>
                    <a:off x="4267200" y="6231657"/>
                    <a:ext cx="838200" cy="261610"/>
                  </a:xfrm>
                  <a:prstGeom prst="rect">
                    <a:avLst/>
                  </a:prstGeom>
                  <a:noFill/>
                </p:spPr>
                <p:txBody>
                  <a:bodyPr wrap="square" rtlCol="0">
                    <a:spAutoFit/>
                  </a:bodyPr>
                  <a:lstStyle/>
                  <a:p>
                    <a:r>
                      <a:rPr lang="mn-MN" sz="1100" dirty="0" smtClean="0">
                        <a:latin typeface="Cambria" panose="02040503050406030204" pitchFamily="18" charset="0"/>
                      </a:rPr>
                      <a:t>ЗЕХ 94.3</a:t>
                    </a:r>
                    <a:endParaRPr lang="en-US" sz="1100" dirty="0">
                      <a:latin typeface="Cambria" panose="02040503050406030204" pitchFamily="18" charset="0"/>
                    </a:endParaRPr>
                  </a:p>
                </p:txBody>
              </p:sp>
            </p:grpSp>
            <p:grpSp>
              <p:nvGrpSpPr>
                <p:cNvPr id="2072" name="Group 2071"/>
                <p:cNvGrpSpPr/>
                <p:nvPr/>
              </p:nvGrpSpPr>
              <p:grpSpPr>
                <a:xfrm>
                  <a:off x="98817" y="5029200"/>
                  <a:ext cx="2555720" cy="1676400"/>
                  <a:chOff x="98816" y="5029200"/>
                  <a:chExt cx="2706789" cy="1676400"/>
                </a:xfrm>
              </p:grpSpPr>
              <p:grpSp>
                <p:nvGrpSpPr>
                  <p:cNvPr id="2071" name="Group 2070"/>
                  <p:cNvGrpSpPr/>
                  <p:nvPr/>
                </p:nvGrpSpPr>
                <p:grpSpPr>
                  <a:xfrm>
                    <a:off x="98816" y="5029200"/>
                    <a:ext cx="214805" cy="1656767"/>
                    <a:chOff x="98816" y="5029200"/>
                    <a:chExt cx="214805" cy="1656767"/>
                  </a:xfrm>
                </p:grpSpPr>
                <p:sp>
                  <p:nvSpPr>
                    <p:cNvPr id="2070" name="L-Shape 2069"/>
                    <p:cNvSpPr/>
                    <p:nvPr/>
                  </p:nvSpPr>
                  <p:spPr>
                    <a:xfrm>
                      <a:off x="98816" y="6476808"/>
                      <a:ext cx="209159" cy="209159"/>
                    </a:xfrm>
                    <a:prstGeom prst="corner">
                      <a:avLst>
                        <a:gd name="adj1" fmla="val 23129"/>
                        <a:gd name="adj2" fmla="val 195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Shape 78"/>
                    <p:cNvSpPr/>
                    <p:nvPr/>
                  </p:nvSpPr>
                  <p:spPr>
                    <a:xfrm rot="5400000">
                      <a:off x="104462" y="5029200"/>
                      <a:ext cx="209159" cy="209159"/>
                    </a:xfrm>
                    <a:prstGeom prst="corner">
                      <a:avLst>
                        <a:gd name="adj1" fmla="val 23129"/>
                        <a:gd name="adj2" fmla="val 195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flipH="1">
                    <a:off x="2590800" y="5046662"/>
                    <a:ext cx="214805" cy="1658938"/>
                    <a:chOff x="98816" y="5103229"/>
                    <a:chExt cx="214805" cy="1658938"/>
                  </a:xfrm>
                </p:grpSpPr>
                <p:sp>
                  <p:nvSpPr>
                    <p:cNvPr id="82" name="L-Shape 81"/>
                    <p:cNvSpPr/>
                    <p:nvPr/>
                  </p:nvSpPr>
                  <p:spPr>
                    <a:xfrm>
                      <a:off x="98816" y="6553008"/>
                      <a:ext cx="209159" cy="209159"/>
                    </a:xfrm>
                    <a:prstGeom prst="corner">
                      <a:avLst>
                        <a:gd name="adj1" fmla="val 23129"/>
                        <a:gd name="adj2" fmla="val 195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L-Shape 82"/>
                    <p:cNvSpPr/>
                    <p:nvPr/>
                  </p:nvSpPr>
                  <p:spPr>
                    <a:xfrm rot="5400000">
                      <a:off x="104462" y="5103229"/>
                      <a:ext cx="209159" cy="209159"/>
                    </a:xfrm>
                    <a:prstGeom prst="corner">
                      <a:avLst>
                        <a:gd name="adj1" fmla="val 23129"/>
                        <a:gd name="adj2" fmla="val 195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84"/>
                <p:cNvGrpSpPr/>
                <p:nvPr/>
              </p:nvGrpSpPr>
              <p:grpSpPr>
                <a:xfrm>
                  <a:off x="2993621" y="5076518"/>
                  <a:ext cx="2039549" cy="1400482"/>
                  <a:chOff x="98816" y="5046662"/>
                  <a:chExt cx="2706789" cy="1648767"/>
                </a:xfrm>
              </p:grpSpPr>
              <p:grpSp>
                <p:nvGrpSpPr>
                  <p:cNvPr id="86" name="Group 85"/>
                  <p:cNvGrpSpPr/>
                  <p:nvPr/>
                </p:nvGrpSpPr>
                <p:grpSpPr>
                  <a:xfrm>
                    <a:off x="98816" y="5050925"/>
                    <a:ext cx="214805" cy="1635042"/>
                    <a:chOff x="98816" y="5050925"/>
                    <a:chExt cx="214805" cy="1635042"/>
                  </a:xfrm>
                </p:grpSpPr>
                <p:sp>
                  <p:nvSpPr>
                    <p:cNvPr id="90" name="L-Shape 89"/>
                    <p:cNvSpPr/>
                    <p:nvPr/>
                  </p:nvSpPr>
                  <p:spPr>
                    <a:xfrm>
                      <a:off x="98816" y="6476808"/>
                      <a:ext cx="209159" cy="209159"/>
                    </a:xfrm>
                    <a:prstGeom prst="corner">
                      <a:avLst>
                        <a:gd name="adj1" fmla="val 23129"/>
                        <a:gd name="adj2" fmla="val 195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Shape 90"/>
                    <p:cNvSpPr/>
                    <p:nvPr/>
                  </p:nvSpPr>
                  <p:spPr>
                    <a:xfrm rot="5400000">
                      <a:off x="104462" y="5050925"/>
                      <a:ext cx="209159" cy="209159"/>
                    </a:xfrm>
                    <a:prstGeom prst="corner">
                      <a:avLst>
                        <a:gd name="adj1" fmla="val 23129"/>
                        <a:gd name="adj2" fmla="val 195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flipH="1">
                    <a:off x="2590800" y="5046662"/>
                    <a:ext cx="214805" cy="1648767"/>
                    <a:chOff x="98816" y="5103229"/>
                    <a:chExt cx="214805" cy="1648767"/>
                  </a:xfrm>
                </p:grpSpPr>
                <p:sp>
                  <p:nvSpPr>
                    <p:cNvPr id="88" name="L-Shape 87"/>
                    <p:cNvSpPr/>
                    <p:nvPr/>
                  </p:nvSpPr>
                  <p:spPr>
                    <a:xfrm>
                      <a:off x="98816" y="6542837"/>
                      <a:ext cx="209159" cy="209159"/>
                    </a:xfrm>
                    <a:prstGeom prst="corner">
                      <a:avLst>
                        <a:gd name="adj1" fmla="val 23129"/>
                        <a:gd name="adj2" fmla="val 195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Shape 88"/>
                    <p:cNvSpPr/>
                    <p:nvPr/>
                  </p:nvSpPr>
                  <p:spPr>
                    <a:xfrm rot="5400000">
                      <a:off x="104462" y="5103229"/>
                      <a:ext cx="209159" cy="209159"/>
                    </a:xfrm>
                    <a:prstGeom prst="corner">
                      <a:avLst>
                        <a:gd name="adj1" fmla="val 23129"/>
                        <a:gd name="adj2" fmla="val 195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91"/>
                <p:cNvGrpSpPr/>
                <p:nvPr/>
              </p:nvGrpSpPr>
              <p:grpSpPr>
                <a:xfrm>
                  <a:off x="5269284" y="4953000"/>
                  <a:ext cx="2122116" cy="1600199"/>
                  <a:chOff x="98816" y="5046662"/>
                  <a:chExt cx="2706789" cy="1670685"/>
                </a:xfrm>
              </p:grpSpPr>
              <p:grpSp>
                <p:nvGrpSpPr>
                  <p:cNvPr id="93" name="Group 92"/>
                  <p:cNvGrpSpPr/>
                  <p:nvPr/>
                </p:nvGrpSpPr>
                <p:grpSpPr>
                  <a:xfrm>
                    <a:off x="98816" y="5046662"/>
                    <a:ext cx="214805" cy="1639305"/>
                    <a:chOff x="98816" y="5046662"/>
                    <a:chExt cx="214805" cy="1639305"/>
                  </a:xfrm>
                </p:grpSpPr>
                <p:sp>
                  <p:nvSpPr>
                    <p:cNvPr id="97" name="L-Shape 96"/>
                    <p:cNvSpPr/>
                    <p:nvPr/>
                  </p:nvSpPr>
                  <p:spPr>
                    <a:xfrm>
                      <a:off x="98816" y="6476808"/>
                      <a:ext cx="209159" cy="209159"/>
                    </a:xfrm>
                    <a:prstGeom prst="corner">
                      <a:avLst>
                        <a:gd name="adj1" fmla="val 23129"/>
                        <a:gd name="adj2" fmla="val 195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L-Shape 97"/>
                    <p:cNvSpPr/>
                    <p:nvPr/>
                  </p:nvSpPr>
                  <p:spPr>
                    <a:xfrm rot="5400000">
                      <a:off x="104461" y="5046662"/>
                      <a:ext cx="209159" cy="209160"/>
                    </a:xfrm>
                    <a:prstGeom prst="corner">
                      <a:avLst>
                        <a:gd name="adj1" fmla="val 23129"/>
                        <a:gd name="adj2" fmla="val 195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flipH="1">
                    <a:off x="2590800" y="5046662"/>
                    <a:ext cx="214805" cy="1670685"/>
                    <a:chOff x="98816" y="5103229"/>
                    <a:chExt cx="214805" cy="1670685"/>
                  </a:xfrm>
                </p:grpSpPr>
                <p:sp>
                  <p:nvSpPr>
                    <p:cNvPr id="95" name="L-Shape 94"/>
                    <p:cNvSpPr/>
                    <p:nvPr/>
                  </p:nvSpPr>
                  <p:spPr>
                    <a:xfrm>
                      <a:off x="98816" y="6564755"/>
                      <a:ext cx="209160" cy="209159"/>
                    </a:xfrm>
                    <a:prstGeom prst="corner">
                      <a:avLst>
                        <a:gd name="adj1" fmla="val 23129"/>
                        <a:gd name="adj2" fmla="val 195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Shape 95"/>
                    <p:cNvSpPr/>
                    <p:nvPr/>
                  </p:nvSpPr>
                  <p:spPr>
                    <a:xfrm rot="5400000">
                      <a:off x="104462" y="5103229"/>
                      <a:ext cx="209159" cy="209159"/>
                    </a:xfrm>
                    <a:prstGeom prst="corner">
                      <a:avLst>
                        <a:gd name="adj1" fmla="val 23129"/>
                        <a:gd name="adj2" fmla="val 195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 name="Group 98"/>
                <p:cNvGrpSpPr/>
                <p:nvPr/>
              </p:nvGrpSpPr>
              <p:grpSpPr>
                <a:xfrm>
                  <a:off x="7656532" y="5029201"/>
                  <a:ext cx="1346168" cy="1117227"/>
                  <a:chOff x="98816" y="4989266"/>
                  <a:chExt cx="2706789" cy="1696701"/>
                </a:xfrm>
              </p:grpSpPr>
              <p:grpSp>
                <p:nvGrpSpPr>
                  <p:cNvPr id="100" name="Group 99"/>
                  <p:cNvGrpSpPr/>
                  <p:nvPr/>
                </p:nvGrpSpPr>
                <p:grpSpPr>
                  <a:xfrm>
                    <a:off x="98816" y="4989266"/>
                    <a:ext cx="214805" cy="1696701"/>
                    <a:chOff x="98816" y="4989266"/>
                    <a:chExt cx="214805" cy="1696701"/>
                  </a:xfrm>
                </p:grpSpPr>
                <p:sp>
                  <p:nvSpPr>
                    <p:cNvPr id="104" name="L-Shape 103"/>
                    <p:cNvSpPr/>
                    <p:nvPr/>
                  </p:nvSpPr>
                  <p:spPr>
                    <a:xfrm>
                      <a:off x="98816" y="6476808"/>
                      <a:ext cx="209159" cy="209159"/>
                    </a:xfrm>
                    <a:prstGeom prst="corner">
                      <a:avLst>
                        <a:gd name="adj1" fmla="val 23129"/>
                        <a:gd name="adj2" fmla="val 195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Shape 104"/>
                    <p:cNvSpPr/>
                    <p:nvPr/>
                  </p:nvSpPr>
                  <p:spPr>
                    <a:xfrm rot="5400000">
                      <a:off x="104462" y="4989266"/>
                      <a:ext cx="209159" cy="209159"/>
                    </a:xfrm>
                    <a:prstGeom prst="corner">
                      <a:avLst>
                        <a:gd name="adj1" fmla="val 23129"/>
                        <a:gd name="adj2" fmla="val 195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flipH="1">
                    <a:off x="2590800" y="5046662"/>
                    <a:ext cx="214805" cy="1582738"/>
                    <a:chOff x="98816" y="5103229"/>
                    <a:chExt cx="214805" cy="1582738"/>
                  </a:xfrm>
                </p:grpSpPr>
                <p:sp>
                  <p:nvSpPr>
                    <p:cNvPr id="102" name="L-Shape 101"/>
                    <p:cNvSpPr/>
                    <p:nvPr/>
                  </p:nvSpPr>
                  <p:spPr>
                    <a:xfrm>
                      <a:off x="98816" y="6476808"/>
                      <a:ext cx="209159" cy="209159"/>
                    </a:xfrm>
                    <a:prstGeom prst="corner">
                      <a:avLst>
                        <a:gd name="adj1" fmla="val 23129"/>
                        <a:gd name="adj2" fmla="val 195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Shape 102"/>
                    <p:cNvSpPr/>
                    <p:nvPr/>
                  </p:nvSpPr>
                  <p:spPr>
                    <a:xfrm rot="5400000">
                      <a:off x="104462" y="5103229"/>
                      <a:ext cx="209159" cy="209159"/>
                    </a:xfrm>
                    <a:prstGeom prst="corner">
                      <a:avLst>
                        <a:gd name="adj1" fmla="val 23129"/>
                        <a:gd name="adj2" fmla="val 195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62" name="Group 61"/>
            <p:cNvGrpSpPr/>
            <p:nvPr/>
          </p:nvGrpSpPr>
          <p:grpSpPr>
            <a:xfrm>
              <a:off x="4762796" y="1219200"/>
              <a:ext cx="1552279" cy="579733"/>
              <a:chOff x="4762796" y="1219200"/>
              <a:chExt cx="1552279" cy="579733"/>
            </a:xfrm>
          </p:grpSpPr>
          <p:cxnSp>
            <p:nvCxnSpPr>
              <p:cNvPr id="116" name="Straight Connector 115"/>
              <p:cNvCxnSpPr/>
              <p:nvPr/>
            </p:nvCxnSpPr>
            <p:spPr>
              <a:xfrm flipV="1">
                <a:off x="4762796" y="1219200"/>
                <a:ext cx="302654" cy="579733"/>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7" name="Straight Connector 116"/>
              <p:cNvCxnSpPr/>
              <p:nvPr/>
            </p:nvCxnSpPr>
            <p:spPr>
              <a:xfrm>
                <a:off x="5065450" y="1219200"/>
                <a:ext cx="124962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65" name="TextBox 64"/>
          <p:cNvSpPr txBox="1"/>
          <p:nvPr/>
        </p:nvSpPr>
        <p:spPr>
          <a:xfrm rot="19828232">
            <a:off x="8405523" y="1491843"/>
            <a:ext cx="609600" cy="461665"/>
          </a:xfrm>
          <a:prstGeom prst="rect">
            <a:avLst/>
          </a:prstGeom>
          <a:noFill/>
        </p:spPr>
        <p:txBody>
          <a:bodyPr wrap="square" rtlCol="0">
            <a:spAutoFit/>
          </a:bodyPr>
          <a:lstStyle/>
          <a:p>
            <a:r>
              <a:rPr lang="mn-MN" sz="2400" b="1" i="1" dirty="0" smtClean="0">
                <a:solidFill>
                  <a:srgbClr val="C00000"/>
                </a:solidFill>
                <a:latin typeface="Arial" panose="020B0604020202020204" pitchFamily="34" charset="0"/>
                <a:cs typeface="Arial" panose="020B0604020202020204" pitchFamily="34" charset="0"/>
              </a:rPr>
              <a:t>АР</a:t>
            </a:r>
            <a:endParaRPr lang="en-US" sz="2400" b="1" i="1"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76200" y="4952999"/>
            <a:ext cx="9013101" cy="1752601"/>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Down Arrow 7"/>
          <p:cNvSpPr/>
          <p:nvPr/>
        </p:nvSpPr>
        <p:spPr>
          <a:xfrm>
            <a:off x="3155475" y="4133164"/>
            <a:ext cx="2537698" cy="762001"/>
          </a:xfrm>
          <a:prstGeom prst="downArrow">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94533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0" y="0"/>
            <a:ext cx="9139725" cy="6850062"/>
          </a:xfrm>
          <a:prstGeom prst="rect">
            <a:avLst/>
          </a:prstGeom>
          <a:gradFill>
            <a:gsLst>
              <a:gs pos="0">
                <a:srgbClr val="FFC000"/>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4" descr="Image result for people in anim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16"/>
          <p:cNvGrpSpPr/>
          <p:nvPr/>
        </p:nvGrpSpPr>
        <p:grpSpPr>
          <a:xfrm>
            <a:off x="91147" y="3333572"/>
            <a:ext cx="5547653" cy="2815500"/>
            <a:chOff x="91147" y="3333572"/>
            <a:chExt cx="5547653" cy="2815500"/>
          </a:xfrm>
        </p:grpSpPr>
        <p:grpSp>
          <p:nvGrpSpPr>
            <p:cNvPr id="2" name="Group 1"/>
            <p:cNvGrpSpPr/>
            <p:nvPr/>
          </p:nvGrpSpPr>
          <p:grpSpPr>
            <a:xfrm>
              <a:off x="1828800" y="3333572"/>
              <a:ext cx="1410786" cy="2815500"/>
              <a:chOff x="3927903" y="1839432"/>
              <a:chExt cx="1410786" cy="2815500"/>
            </a:xfrm>
            <a:noFill/>
          </p:grpSpPr>
          <p:pic>
            <p:nvPicPr>
              <p:cNvPr id="123" name="Picture 122" descr="Image result for аудитын газар"/>
              <p:cNvPicPr/>
              <p:nvPr/>
            </p:nvPicPr>
            <p:blipFill rotWithShape="1">
              <a:blip r:embed="rId3" cstate="print">
                <a:extLst>
                  <a:ext uri="{28A0092B-C50C-407E-A947-70E740481C1C}">
                    <a14:useLocalDpi xmlns:a14="http://schemas.microsoft.com/office/drawing/2010/main" val="0"/>
                  </a:ext>
                </a:extLst>
              </a:blip>
              <a:srcRect t="13764" b="24895"/>
              <a:stretch/>
            </p:blipFill>
            <p:spPr bwMode="auto">
              <a:xfrm>
                <a:off x="4039226" y="1839432"/>
                <a:ext cx="1224062" cy="985608"/>
              </a:xfrm>
              <a:prstGeom prst="rect">
                <a:avLst/>
              </a:prstGeom>
              <a:grpFill/>
              <a:ln>
                <a:noFill/>
              </a:ln>
            </p:spPr>
          </p:pic>
          <p:sp>
            <p:nvSpPr>
              <p:cNvPr id="124" name="Rounded Rectangle 123"/>
              <p:cNvSpPr/>
              <p:nvPr/>
            </p:nvSpPr>
            <p:spPr>
              <a:xfrm>
                <a:off x="3944229" y="2782806"/>
                <a:ext cx="1394460" cy="9404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n-MN" sz="1050" kern="1200" dirty="0">
                    <a:solidFill>
                      <a:srgbClr val="002060"/>
                    </a:solidFill>
                    <a:effectLst/>
                    <a:latin typeface="Tahoma"/>
                    <a:ea typeface="Tahoma"/>
                    <a:cs typeface="Times New Roman"/>
                  </a:rPr>
                  <a:t>Дээд шатны байгууллагын дотоод аудитын нэгж. </a:t>
                </a:r>
                <a:r>
                  <a:rPr lang="mn-MN" sz="1000" i="1" kern="1200" dirty="0">
                    <a:solidFill>
                      <a:srgbClr val="002060"/>
                    </a:solidFill>
                    <a:effectLst/>
                    <a:latin typeface="Tahoma"/>
                    <a:ea typeface="Tahoma"/>
                    <a:cs typeface="Times New Roman"/>
                  </a:rPr>
                  <a:t>ЗЕХ 103.2</a:t>
                </a:r>
                <a:endParaRPr lang="en-US" sz="1050" dirty="0">
                  <a:effectLst/>
                  <a:ea typeface="Calibri"/>
                  <a:cs typeface="Times New Roman"/>
                </a:endParaRPr>
              </a:p>
            </p:txBody>
          </p:sp>
          <p:sp>
            <p:nvSpPr>
              <p:cNvPr id="125" name="Rounded Rectangle 124"/>
              <p:cNvSpPr/>
              <p:nvPr/>
            </p:nvSpPr>
            <p:spPr>
              <a:xfrm>
                <a:off x="3927903" y="3714497"/>
                <a:ext cx="1394460" cy="940435"/>
              </a:xfrm>
              <a:prstGeom prst="roundRect">
                <a:avLst/>
              </a:prstGeom>
              <a:grp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n-MN" sz="1100" kern="1200" dirty="0">
                    <a:solidFill>
                      <a:srgbClr val="002060"/>
                    </a:solidFill>
                    <a:effectLst/>
                    <a:latin typeface="Tahoma"/>
                    <a:ea typeface="Tahoma"/>
                    <a:cs typeface="Times New Roman"/>
                  </a:rPr>
                  <a:t>Тийм нэгж байхгүй бол  төрийн аудитын байгууллага. </a:t>
                </a:r>
                <a:r>
                  <a:rPr lang="mn-MN" sz="1050" i="1" kern="1200" dirty="0">
                    <a:solidFill>
                      <a:srgbClr val="002060"/>
                    </a:solidFill>
                    <a:effectLst/>
                    <a:latin typeface="Tahoma"/>
                    <a:ea typeface="Tahoma"/>
                    <a:cs typeface="Times New Roman"/>
                  </a:rPr>
                  <a:t>ЗЕХ 103.3</a:t>
                </a:r>
                <a:endParaRPr lang="en-US" sz="1100" dirty="0">
                  <a:effectLst/>
                  <a:ea typeface="Calibri"/>
                  <a:cs typeface="Times New Roman"/>
                </a:endParaRPr>
              </a:p>
            </p:txBody>
          </p:sp>
        </p:grpSp>
        <p:grpSp>
          <p:nvGrpSpPr>
            <p:cNvPr id="2051" name="Group 2050"/>
            <p:cNvGrpSpPr/>
            <p:nvPr/>
          </p:nvGrpSpPr>
          <p:grpSpPr>
            <a:xfrm>
              <a:off x="91147" y="3352801"/>
              <a:ext cx="5547653" cy="2438397"/>
              <a:chOff x="231774" y="4719218"/>
              <a:chExt cx="5547653" cy="2246152"/>
            </a:xfrm>
          </p:grpSpPr>
          <p:pic>
            <p:nvPicPr>
              <p:cNvPr id="143" name="Picture 2" descr="ШҮҮХ зурган илэрцүүд"/>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533" y="4793608"/>
                <a:ext cx="777846" cy="663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2048" name="Group 2047"/>
              <p:cNvGrpSpPr/>
              <p:nvPr/>
            </p:nvGrpSpPr>
            <p:grpSpPr>
              <a:xfrm>
                <a:off x="231774" y="4719218"/>
                <a:ext cx="5547653" cy="2246152"/>
                <a:chOff x="-2858816" y="4685747"/>
                <a:chExt cx="5547653" cy="2246152"/>
              </a:xfrm>
            </p:grpSpPr>
            <p:grpSp>
              <p:nvGrpSpPr>
                <p:cNvPr id="2074" name="Group 2073"/>
                <p:cNvGrpSpPr/>
                <p:nvPr/>
              </p:nvGrpSpPr>
              <p:grpSpPr>
                <a:xfrm>
                  <a:off x="-2858816" y="4685747"/>
                  <a:ext cx="1901825" cy="2011434"/>
                  <a:chOff x="93543" y="4935062"/>
                  <a:chExt cx="1901825" cy="1839040"/>
                </a:xfrm>
              </p:grpSpPr>
              <p:grpSp>
                <p:nvGrpSpPr>
                  <p:cNvPr id="2054" name="Group 2053"/>
                  <p:cNvGrpSpPr/>
                  <p:nvPr/>
                </p:nvGrpSpPr>
                <p:grpSpPr>
                  <a:xfrm>
                    <a:off x="93543" y="4935062"/>
                    <a:ext cx="1901825" cy="1719445"/>
                    <a:chOff x="417784" y="5131262"/>
                    <a:chExt cx="1901825" cy="1719445"/>
                  </a:xfrm>
                </p:grpSpPr>
                <p:grpSp>
                  <p:nvGrpSpPr>
                    <p:cNvPr id="2049" name="Group 2048"/>
                    <p:cNvGrpSpPr/>
                    <p:nvPr/>
                  </p:nvGrpSpPr>
                  <p:grpSpPr>
                    <a:xfrm>
                      <a:off x="417784" y="5131262"/>
                      <a:ext cx="1444625" cy="1068324"/>
                      <a:chOff x="417784" y="5131262"/>
                      <a:chExt cx="1444625" cy="1068324"/>
                    </a:xfrm>
                  </p:grpSpPr>
                  <p:pic>
                    <p:nvPicPr>
                      <p:cNvPr id="4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784" y="5131262"/>
                        <a:ext cx="682625" cy="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p:nvPr/>
                    </p:nvSpPr>
                    <p:spPr>
                      <a:xfrm>
                        <a:off x="567009" y="5805629"/>
                        <a:ext cx="1295400" cy="393957"/>
                      </a:xfrm>
                      <a:prstGeom prst="rect">
                        <a:avLst/>
                      </a:prstGeom>
                      <a:noFill/>
                    </p:spPr>
                    <p:txBody>
                      <a:bodyPr wrap="square" rtlCol="0">
                        <a:spAutoFit/>
                      </a:bodyPr>
                      <a:lstStyle/>
                      <a:p>
                        <a:pPr algn="ctr"/>
                        <a:r>
                          <a:rPr lang="mn-MN" sz="1100" dirty="0" smtClean="0">
                            <a:solidFill>
                              <a:srgbClr val="002060"/>
                            </a:solidFill>
                            <a:latin typeface="Tahoma" panose="020B0604030504040204" pitchFamily="34" charset="0"/>
                            <a:ea typeface="Tahoma" panose="020B0604030504040204" pitchFamily="34" charset="0"/>
                            <a:cs typeface="Tahoma" panose="020B0604030504040204" pitchFamily="34" charset="0"/>
                          </a:rPr>
                          <a:t>Дээд шатны захиргаа, Шүүх</a:t>
                        </a:r>
                        <a:endParaRPr lang="en-US"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sp>
                  <p:nvSpPr>
                    <p:cNvPr id="49" name="Right Arrow 48"/>
                    <p:cNvSpPr/>
                    <p:nvPr/>
                  </p:nvSpPr>
                  <p:spPr>
                    <a:xfrm>
                      <a:off x="430219" y="6021408"/>
                      <a:ext cx="1889390" cy="829299"/>
                    </a:xfrm>
                    <a:prstGeom prst="rightArrow">
                      <a:avLst>
                        <a:gd name="adj1" fmla="val 50000"/>
                        <a:gd name="adj2" fmla="val 48691"/>
                      </a:avLst>
                    </a:prstGeom>
                  </p:spPr>
                  <p:style>
                    <a:lnRef idx="2">
                      <a:schemeClr val="dk1"/>
                    </a:lnRef>
                    <a:fillRef idx="1">
                      <a:schemeClr val="lt1"/>
                    </a:fillRef>
                    <a:effectRef idx="0">
                      <a:schemeClr val="dk1"/>
                    </a:effectRef>
                    <a:fontRef idx="minor">
                      <a:schemeClr val="dk1"/>
                    </a:fontRef>
                  </p:style>
                  <p:txBody>
                    <a:bodyPr rtlCol="0" anchor="ctr"/>
                    <a:lstStyle/>
                    <a:p>
                      <a:pPr algn="ctr"/>
                      <a:r>
                        <a:rPr lang="mn-MN" sz="9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Буруутай албан тушаалтнаар хохирол төлүүлэх шийдвэр</a:t>
                      </a:r>
                      <a:endParaRPr lang="en-US" sz="9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sp>
                <p:nvSpPr>
                  <p:cNvPr id="76" name="TextBox 75"/>
                  <p:cNvSpPr txBox="1"/>
                  <p:nvPr/>
                </p:nvSpPr>
                <p:spPr>
                  <a:xfrm>
                    <a:off x="776168" y="6534914"/>
                    <a:ext cx="838200" cy="239188"/>
                  </a:xfrm>
                  <a:prstGeom prst="rect">
                    <a:avLst/>
                  </a:prstGeom>
                  <a:noFill/>
                </p:spPr>
                <p:txBody>
                  <a:bodyPr wrap="square" rtlCol="0">
                    <a:spAutoFit/>
                  </a:bodyPr>
                  <a:lstStyle/>
                  <a:p>
                    <a:r>
                      <a:rPr lang="mn-MN" sz="1100" dirty="0" smtClean="0">
                        <a:latin typeface="Cambria" panose="02040503050406030204" pitchFamily="18" charset="0"/>
                      </a:rPr>
                      <a:t>ЗЕХ 103.4</a:t>
                    </a:r>
                    <a:endParaRPr lang="en-US" sz="1100" dirty="0">
                      <a:latin typeface="Cambria" panose="02040503050406030204" pitchFamily="18" charset="0"/>
                    </a:endParaRPr>
                  </a:p>
                </p:txBody>
              </p:sp>
            </p:grpSp>
            <p:sp>
              <p:nvSpPr>
                <p:cNvPr id="148" name="Oval 4"/>
                <p:cNvSpPr/>
                <p:nvPr/>
              </p:nvSpPr>
              <p:spPr>
                <a:xfrm>
                  <a:off x="479037" y="5825977"/>
                  <a:ext cx="1105921" cy="1105922"/>
                </a:xfrm>
                <a:prstGeom prst="rect">
                  <a:avLst/>
                </a:prstGeom>
                <a:ln w="3175"/>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mn-MN"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Гүйцэтгэх хуудас бичигдснээс хойш 3 хоногийн дотор шүүхийн мэдэгдлийн хувийг ШШГА-д </a:t>
                  </a:r>
                  <a:r>
                    <a:rPr lang="mn-MN" sz="1000" kern="1200" dirty="0" smtClean="0">
                      <a:solidFill>
                        <a:srgbClr val="002060"/>
                      </a:solidFill>
                      <a:latin typeface="Tahoma" panose="020B0604030504040204" pitchFamily="34" charset="0"/>
                      <a:ea typeface="Tahoma" panose="020B0604030504040204" pitchFamily="34" charset="0"/>
                      <a:cs typeface="Tahoma" panose="020B0604030504040204" pitchFamily="34" charset="0"/>
                    </a:rPr>
                    <a:t>хүргүүлнэ.</a:t>
                  </a:r>
                  <a:endParaRPr lang="en-US" sz="10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8" name="TextBox 14"/>
                <p:cNvSpPr txBox="1">
                  <a:spLocks noChangeArrowheads="1"/>
                </p:cNvSpPr>
                <p:nvPr/>
              </p:nvSpPr>
              <p:spPr bwMode="auto">
                <a:xfrm>
                  <a:off x="1579829" y="5922989"/>
                  <a:ext cx="1109008" cy="864710"/>
                </a:xfrm>
                <a:prstGeom prst="rect">
                  <a:avLst/>
                </a:prstGeom>
                <a:noFill/>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a:spcBef>
                      <a:spcPts val="1000"/>
                    </a:spcBef>
                    <a:buClr>
                      <a:schemeClr val="accent1"/>
                    </a:buClr>
                    <a:buFont typeface="Wingdings 3" pitchFamily="18" charset="2"/>
                    <a:buChar char=""/>
                    <a:defRPr sz="3200">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algn="ctr">
                    <a:spcBef>
                      <a:spcPct val="0"/>
                    </a:spcBef>
                    <a:buClrTx/>
                    <a:buFontTx/>
                    <a:buNone/>
                  </a:pPr>
                  <a:r>
                    <a:rPr lang="mn-MN" altLang="en-US" sz="1100" dirty="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Шийдвэр </a:t>
                  </a:r>
                  <a:r>
                    <a:rPr lang="mn-MN" altLang="en-US" sz="1100" dirty="0" smtClean="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гүйцэтгэл</a:t>
                  </a:r>
                </a:p>
                <a:p>
                  <a:pPr algn="ctr">
                    <a:spcBef>
                      <a:spcPct val="0"/>
                    </a:spcBef>
                    <a:buClrTx/>
                    <a:buFontTx/>
                    <a:buNone/>
                  </a:pPr>
                  <a:r>
                    <a:rPr lang="mn-MN" altLang="en-US" sz="1100" dirty="0" smtClean="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 “үүрэг </a:t>
                  </a:r>
                  <a:r>
                    <a:rPr lang="mn-MN" altLang="en-US" sz="1100" dirty="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хүлээлгэсэн </a:t>
                  </a:r>
                  <a:r>
                    <a:rPr lang="mn-MN" altLang="en-US" sz="1100" dirty="0" smtClean="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МЭДЭГДЭЛ”</a:t>
                  </a:r>
                  <a:endParaRPr lang="en-US" altLang="en-US" sz="1100" dirty="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69" name="Picture 2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167" y="5088394"/>
                  <a:ext cx="663186" cy="73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Picture 2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9082" y="5345899"/>
                  <a:ext cx="393535" cy="3800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grpSp>
      <p:sp>
        <p:nvSpPr>
          <p:cNvPr id="7" name="Pentagon 6"/>
          <p:cNvSpPr/>
          <p:nvPr/>
        </p:nvSpPr>
        <p:spPr>
          <a:xfrm>
            <a:off x="432458" y="7937"/>
            <a:ext cx="8330541" cy="914399"/>
          </a:xfrm>
          <a:prstGeom prst="homePlate">
            <a:avLst/>
          </a:prstGeom>
          <a:gradFill>
            <a:gsLst>
              <a:gs pos="2000">
                <a:schemeClr val="tx2">
                  <a:lumMod val="50000"/>
                </a:schemeClr>
              </a:gs>
              <a:gs pos="67000">
                <a:schemeClr val="tx2">
                  <a:lumMod val="60000"/>
                  <a:lumOff val="40000"/>
                </a:schemeClr>
              </a:gs>
              <a:gs pos="100000">
                <a:schemeClr val="accent1">
                  <a:lumMod val="20000"/>
                  <a:lumOff val="80000"/>
                  <a:alpha val="0"/>
                </a:schemeClr>
              </a:gs>
            </a:gsLst>
            <a:lin ang="108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b="1" dirty="0" smtClean="0">
                <a:latin typeface="Arial" panose="020B0604020202020204" pitchFamily="34" charset="0"/>
                <a:cs typeface="Arial" panose="020B0604020202020204" pitchFamily="34" charset="0"/>
              </a:rPr>
              <a:t>	</a:t>
            </a:r>
            <a:r>
              <a:rPr lang="mn-MN" b="1" dirty="0" smtClean="0">
                <a:latin typeface="Arial" panose="020B0604020202020204" pitchFamily="34" charset="0"/>
                <a:cs typeface="Arial" panose="020B0604020202020204" pitchFamily="34" charset="0"/>
              </a:rPr>
              <a:t>АЛБАН ТУШААЛТНЫ БУРУУГААС ТӨРД УЧИРСАН ХОХИРЛЫГ ХЭН ХАРИУЦАХ ВЭ?   </a:t>
            </a:r>
            <a:endParaRPr lang="en-US" sz="2000" b="1" dirty="0">
              <a:latin typeface="Arial" panose="020B0604020202020204" pitchFamily="34" charset="0"/>
              <a:cs typeface="Arial" panose="020B0604020202020204" pitchFamily="34" charset="0"/>
            </a:endParaRPr>
          </a:p>
        </p:txBody>
      </p:sp>
      <p:sp>
        <p:nvSpPr>
          <p:cNvPr id="62" name="Notched Right Arrow 61"/>
          <p:cNvSpPr/>
          <p:nvPr/>
        </p:nvSpPr>
        <p:spPr>
          <a:xfrm>
            <a:off x="3124200" y="4727300"/>
            <a:ext cx="286703" cy="225700"/>
          </a:xfrm>
          <a:prstGeom prst="notch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11" name="Group 10"/>
          <p:cNvGrpSpPr/>
          <p:nvPr/>
        </p:nvGrpSpPr>
        <p:grpSpPr>
          <a:xfrm>
            <a:off x="1447800" y="1143000"/>
            <a:ext cx="6096000" cy="1992326"/>
            <a:chOff x="152400" y="1295400"/>
            <a:chExt cx="6096000" cy="1992326"/>
          </a:xfrm>
        </p:grpSpPr>
        <p:sp>
          <p:nvSpPr>
            <p:cNvPr id="3" name="Rectangle 2"/>
            <p:cNvSpPr/>
            <p:nvPr/>
          </p:nvSpPr>
          <p:spPr>
            <a:xfrm>
              <a:off x="231775" y="1327183"/>
              <a:ext cx="6016625" cy="19605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Image result for мөнгөн хадгаламж"/>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648200" y="1843663"/>
              <a:ext cx="1510259" cy="966797"/>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4738782" y="2781230"/>
              <a:ext cx="1430544" cy="430887"/>
            </a:xfrm>
            <a:prstGeom prst="rect">
              <a:avLst/>
            </a:prstGeom>
            <a:noFill/>
          </p:spPr>
          <p:txBody>
            <a:bodyPr wrap="square" rtlCol="0">
              <a:spAutoFit/>
            </a:bodyPr>
            <a:lstStyle/>
            <a:p>
              <a:pPr algn="ctr"/>
              <a:r>
                <a:rPr lang="mn-MN" sz="1100" dirty="0" smtClean="0">
                  <a:solidFill>
                    <a:srgbClr val="002060"/>
                  </a:solidFill>
                  <a:latin typeface="Tahoma" panose="020B0604030504040204" pitchFamily="34" charset="0"/>
                  <a:ea typeface="Tahoma" panose="020B0604030504040204" pitchFamily="34" charset="0"/>
                  <a:cs typeface="Tahoma" panose="020B0604030504040204" pitchFamily="34" charset="0"/>
                </a:rPr>
                <a:t>Төсөв /төр/-т хохирол учирна.</a:t>
              </a:r>
              <a:endParaRPr lang="en-US"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6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6760" y="1295400"/>
              <a:ext cx="778031" cy="89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049" y="1467576"/>
              <a:ext cx="952500" cy="89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63"/>
            <p:cNvSpPr txBox="1"/>
            <p:nvPr/>
          </p:nvSpPr>
          <p:spPr>
            <a:xfrm>
              <a:off x="152400" y="2362200"/>
              <a:ext cx="1447800" cy="769441"/>
            </a:xfrm>
            <a:prstGeom prst="rect">
              <a:avLst/>
            </a:prstGeom>
            <a:noFill/>
          </p:spPr>
          <p:txBody>
            <a:bodyPr wrap="square" rtlCol="0">
              <a:spAutoFit/>
            </a:bodyPr>
            <a:lstStyle/>
            <a:p>
              <a:pPr algn="ctr"/>
              <a:r>
                <a:rPr lang="mn-MN" sz="1100" dirty="0" smtClean="0">
                  <a:solidFill>
                    <a:srgbClr val="002060"/>
                  </a:solidFill>
                  <a:latin typeface="Tahoma" panose="020B0604030504040204" pitchFamily="34" charset="0"/>
                  <a:ea typeface="Tahoma" panose="020B0604030504040204" pitchFamily="34" charset="0"/>
                  <a:cs typeface="Tahoma" panose="020B0604030504040204" pitchFamily="34" charset="0"/>
                </a:rPr>
                <a:t>Төр буруутай албан тушаалтны өмнөөс хохирол төлснөөр </a:t>
              </a:r>
              <a:endParaRPr lang="en-US"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65" name="Picture 64" descr="C:\Users\yos\Downloads\download.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70900" y="1792243"/>
              <a:ext cx="407727" cy="580186"/>
            </a:xfrm>
            <a:prstGeom prst="rect">
              <a:avLst/>
            </a:prstGeom>
            <a:noFill/>
            <a:ln>
              <a:noFill/>
            </a:ln>
          </p:spPr>
        </p:pic>
        <p:pic>
          <p:nvPicPr>
            <p:cNvPr id="66" name="Picture 6" descr="Image result for мөнгөн хадгаламж"/>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1020" t="33712" b="7279"/>
            <a:stretch/>
          </p:blipFill>
          <p:spPr bwMode="auto">
            <a:xfrm flipH="1">
              <a:off x="1467332" y="2378888"/>
              <a:ext cx="437668" cy="570492"/>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1324700" y="2955386"/>
              <a:ext cx="765028" cy="261610"/>
            </a:xfrm>
            <a:prstGeom prst="rect">
              <a:avLst/>
            </a:prstGeom>
            <a:noFill/>
          </p:spPr>
          <p:txBody>
            <a:bodyPr wrap="square" rtlCol="0">
              <a:spAutoFit/>
            </a:bodyPr>
            <a:lstStyle/>
            <a:p>
              <a:pPr algn="ctr"/>
              <a:r>
                <a:rPr lang="mn-MN" sz="1100" dirty="0" smtClean="0">
                  <a:solidFill>
                    <a:srgbClr val="002060"/>
                  </a:solidFill>
                  <a:latin typeface="Tahoma" panose="020B0604030504040204" pitchFamily="34" charset="0"/>
                  <a:ea typeface="Tahoma" panose="020B0604030504040204" pitchFamily="34" charset="0"/>
                  <a:cs typeface="Tahoma" panose="020B0604030504040204" pitchFamily="34" charset="0"/>
                </a:rPr>
                <a:t>Төсөв</a:t>
              </a:r>
              <a:endParaRPr lang="en-US"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 name="Minus 5"/>
            <p:cNvSpPr/>
            <p:nvPr/>
          </p:nvSpPr>
          <p:spPr>
            <a:xfrm>
              <a:off x="1974484" y="2072956"/>
              <a:ext cx="521400" cy="433400"/>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t="-182" b="1"/>
            <a:stretch/>
          </p:blipFill>
          <p:spPr bwMode="auto">
            <a:xfrm>
              <a:off x="2399914" y="1400650"/>
              <a:ext cx="1791086" cy="179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TextBox 68"/>
            <p:cNvSpPr txBox="1"/>
            <p:nvPr/>
          </p:nvSpPr>
          <p:spPr>
            <a:xfrm>
              <a:off x="2892572" y="2667000"/>
              <a:ext cx="765028" cy="600164"/>
            </a:xfrm>
            <a:prstGeom prst="rect">
              <a:avLst/>
            </a:prstGeom>
            <a:noFill/>
          </p:spPr>
          <p:txBody>
            <a:bodyPr wrap="square" rtlCol="0">
              <a:spAutoFit/>
            </a:bodyPr>
            <a:lstStyle/>
            <a:p>
              <a:pPr algn="ctr"/>
              <a:r>
                <a:rPr lang="mn-MN" sz="1100" dirty="0" smtClean="0">
                  <a:solidFill>
                    <a:srgbClr val="002060"/>
                  </a:solidFill>
                  <a:latin typeface="Tahoma" panose="020B0604030504040204" pitchFamily="34" charset="0"/>
                  <a:ea typeface="Tahoma" panose="020B0604030504040204" pitchFamily="34" charset="0"/>
                  <a:cs typeface="Tahoma" panose="020B0604030504040204" pitchFamily="34" charset="0"/>
                </a:rPr>
                <a:t>Иргэн, хуулийн этгээд</a:t>
              </a:r>
              <a:endParaRPr lang="en-US"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p:cNvSpPr txBox="1"/>
            <p:nvPr/>
          </p:nvSpPr>
          <p:spPr>
            <a:xfrm>
              <a:off x="2359172" y="1537156"/>
              <a:ext cx="765028" cy="215444"/>
            </a:xfrm>
            <a:prstGeom prst="rect">
              <a:avLst/>
            </a:prstGeom>
            <a:noFill/>
          </p:spPr>
          <p:txBody>
            <a:bodyPr wrap="square" rtlCol="0">
              <a:spAutoFit/>
            </a:bodyPr>
            <a:lstStyle/>
            <a:p>
              <a:pPr algn="ctr"/>
              <a:r>
                <a:rPr lang="mn-MN" sz="800" dirty="0" smtClean="0">
                  <a:solidFill>
                    <a:srgbClr val="002060"/>
                  </a:solidFill>
                  <a:latin typeface="Tahoma" panose="020B0604030504040204" pitchFamily="34" charset="0"/>
                  <a:ea typeface="Tahoma" panose="020B0604030504040204" pitchFamily="34" charset="0"/>
                  <a:cs typeface="Tahoma" panose="020B0604030504040204" pitchFamily="34" charset="0"/>
                </a:rPr>
                <a:t>Хохирлоо</a:t>
              </a:r>
              <a:endParaRPr lang="en-US"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71" name="TextBox 70"/>
            <p:cNvSpPr txBox="1"/>
            <p:nvPr/>
          </p:nvSpPr>
          <p:spPr>
            <a:xfrm>
              <a:off x="2889324" y="1626306"/>
              <a:ext cx="765028" cy="215444"/>
            </a:xfrm>
            <a:prstGeom prst="rect">
              <a:avLst/>
            </a:prstGeom>
            <a:noFill/>
          </p:spPr>
          <p:txBody>
            <a:bodyPr wrap="square" rtlCol="0">
              <a:spAutoFit/>
            </a:bodyPr>
            <a:lstStyle/>
            <a:p>
              <a:pPr algn="ctr"/>
              <a:r>
                <a:rPr lang="mn-MN" sz="800" dirty="0" smtClean="0">
                  <a:solidFill>
                    <a:srgbClr val="002060"/>
                  </a:solidFill>
                  <a:latin typeface="Tahoma" panose="020B0604030504040204" pitchFamily="34" charset="0"/>
                  <a:ea typeface="Tahoma" panose="020B0604030504040204" pitchFamily="34" charset="0"/>
                  <a:cs typeface="Tahoma" panose="020B0604030504040204" pitchFamily="34" charset="0"/>
                </a:rPr>
                <a:t>нөхөн</a:t>
              </a:r>
              <a:endParaRPr lang="en-US"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72" name="TextBox 71"/>
            <p:cNvSpPr txBox="1"/>
            <p:nvPr/>
          </p:nvSpPr>
          <p:spPr>
            <a:xfrm>
              <a:off x="3425972" y="1524000"/>
              <a:ext cx="765028" cy="215444"/>
            </a:xfrm>
            <a:prstGeom prst="rect">
              <a:avLst/>
            </a:prstGeom>
            <a:noFill/>
          </p:spPr>
          <p:txBody>
            <a:bodyPr wrap="square" rtlCol="0">
              <a:spAutoFit/>
            </a:bodyPr>
            <a:lstStyle/>
            <a:p>
              <a:pPr algn="ctr"/>
              <a:r>
                <a:rPr lang="mn-MN" sz="800" dirty="0" smtClean="0">
                  <a:solidFill>
                    <a:srgbClr val="002060"/>
                  </a:solidFill>
                  <a:latin typeface="Tahoma" panose="020B0604030504040204" pitchFamily="34" charset="0"/>
                  <a:ea typeface="Tahoma" panose="020B0604030504040204" pitchFamily="34" charset="0"/>
                  <a:cs typeface="Tahoma" panose="020B0604030504040204" pitchFamily="34" charset="0"/>
                </a:rPr>
                <a:t>төлүүлье</a:t>
              </a:r>
              <a:endParaRPr lang="en-US"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Equal 7"/>
            <p:cNvSpPr/>
            <p:nvPr/>
          </p:nvSpPr>
          <p:spPr>
            <a:xfrm>
              <a:off x="4038600" y="1981200"/>
              <a:ext cx="693466" cy="42402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5" name="Notched Right Arrow 74"/>
          <p:cNvSpPr/>
          <p:nvPr/>
        </p:nvSpPr>
        <p:spPr>
          <a:xfrm>
            <a:off x="5708337" y="4695937"/>
            <a:ext cx="286703" cy="225700"/>
          </a:xfrm>
          <a:prstGeom prst="notch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16" name="Group 15"/>
          <p:cNvGrpSpPr/>
          <p:nvPr/>
        </p:nvGrpSpPr>
        <p:grpSpPr>
          <a:xfrm>
            <a:off x="5638800" y="3124200"/>
            <a:ext cx="3048000" cy="2438400"/>
            <a:chOff x="5638800" y="3124200"/>
            <a:chExt cx="3048000" cy="2438400"/>
          </a:xfrm>
        </p:grpSpPr>
        <p:grpSp>
          <p:nvGrpSpPr>
            <p:cNvPr id="12" name="Group 11"/>
            <p:cNvGrpSpPr/>
            <p:nvPr/>
          </p:nvGrpSpPr>
          <p:grpSpPr>
            <a:xfrm>
              <a:off x="5638800" y="3849081"/>
              <a:ext cx="1655755" cy="1713519"/>
              <a:chOff x="6365451" y="3822872"/>
              <a:chExt cx="1655755" cy="1713519"/>
            </a:xfrm>
          </p:grpSpPr>
          <p:sp>
            <p:nvSpPr>
              <p:cNvPr id="141" name="TextBox 8"/>
              <p:cNvSpPr txBox="1"/>
              <p:nvPr/>
            </p:nvSpPr>
            <p:spPr>
              <a:xfrm>
                <a:off x="6365451" y="4905449"/>
                <a:ext cx="1655755" cy="630942"/>
              </a:xfrm>
              <a:prstGeom prst="rect">
                <a:avLst/>
              </a:prstGeom>
              <a:noFill/>
            </p:spPr>
            <p:txBody>
              <a:bodyPr wrap="square" rtlCol="0">
                <a:spAutoFit/>
              </a:bodyPr>
              <a:lstStyle/>
              <a:p>
                <a:pPr algn="ctr">
                  <a:spcAft>
                    <a:spcPts val="0"/>
                  </a:spcAft>
                </a:pPr>
                <a:r>
                  <a:rPr lang="mn-MN" sz="1200" kern="1200" dirty="0">
                    <a:solidFill>
                      <a:srgbClr val="002060"/>
                    </a:solidFill>
                    <a:effectLst/>
                    <a:latin typeface="Tahoma"/>
                    <a:ea typeface="Tahoma"/>
                  </a:rPr>
                  <a:t>Буруутай албан тушаалтан төлнө. </a:t>
                </a:r>
                <a:r>
                  <a:rPr lang="mn-MN" sz="1050" i="1" kern="1200" dirty="0">
                    <a:solidFill>
                      <a:srgbClr val="002060"/>
                    </a:solidFill>
                    <a:effectLst/>
                    <a:latin typeface="Tahoma"/>
                    <a:ea typeface="Tahoma"/>
                  </a:rPr>
                  <a:t>ЗЕХ 103.1</a:t>
                </a:r>
                <a:endParaRPr lang="en-US" sz="1100" dirty="0">
                  <a:effectLst/>
                  <a:latin typeface="Times New Roman"/>
                  <a:ea typeface="Times New Roman"/>
                </a:endParaRPr>
              </a:p>
            </p:txBody>
          </p:sp>
          <p:pic>
            <p:nvPicPr>
              <p:cNvPr id="191" name="Picture 2" descr="Image result for the boss "/>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143" b="76571" l="8286" r="91714"/>
                        </a14:imgEffect>
                      </a14:imgLayer>
                    </a14:imgProps>
                  </a:ext>
                  <a:ext uri="{28A0092B-C50C-407E-A947-70E740481C1C}">
                    <a14:useLocalDpi xmlns:a14="http://schemas.microsoft.com/office/drawing/2010/main" val="0"/>
                  </a:ext>
                </a:extLst>
              </a:blip>
              <a:srcRect l="6857" r="7781" b="24080"/>
              <a:stretch/>
            </p:blipFill>
            <p:spPr bwMode="auto">
              <a:xfrm flipH="1">
                <a:off x="6553200" y="3822872"/>
                <a:ext cx="1191711" cy="1059895"/>
              </a:xfrm>
              <a:prstGeom prst="rect">
                <a:avLst/>
              </a:prstGeom>
              <a:noFill/>
              <a:extLst>
                <a:ext uri="{909E8E84-426E-40DD-AFC4-6F175D3DCCD1}">
                  <a14:hiddenFill xmlns:a14="http://schemas.microsoft.com/office/drawing/2010/main">
                    <a:solidFill>
                      <a:srgbClr val="FFFFFF"/>
                    </a:solidFill>
                  </a14:hiddenFill>
                </a:ext>
              </a:extLst>
            </p:spPr>
          </p:pic>
        </p:grpSp>
        <p:sp>
          <p:nvSpPr>
            <p:cNvPr id="77" name="Notched Right Arrow 76"/>
            <p:cNvSpPr/>
            <p:nvPr/>
          </p:nvSpPr>
          <p:spPr>
            <a:xfrm rot="16200000">
              <a:off x="6516824" y="3385930"/>
              <a:ext cx="589510" cy="225700"/>
            </a:xfrm>
            <a:prstGeom prst="notch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0" name="TextBox 79"/>
            <p:cNvSpPr txBox="1"/>
            <p:nvPr/>
          </p:nvSpPr>
          <p:spPr>
            <a:xfrm>
              <a:off x="7256256" y="3124200"/>
              <a:ext cx="1430544" cy="430887"/>
            </a:xfrm>
            <a:prstGeom prst="rect">
              <a:avLst/>
            </a:prstGeom>
            <a:noFill/>
          </p:spPr>
          <p:txBody>
            <a:bodyPr wrap="square" rtlCol="0">
              <a:spAutoFit/>
            </a:bodyPr>
            <a:lstStyle/>
            <a:p>
              <a:pPr algn="ctr"/>
              <a:r>
                <a:rPr lang="mn-MN" sz="1100" dirty="0" smtClean="0">
                  <a:solidFill>
                    <a:srgbClr val="002060"/>
                  </a:solidFill>
                  <a:latin typeface="Tahoma" panose="020B0604030504040204" pitchFamily="34" charset="0"/>
                  <a:ea typeface="Tahoma" panose="020B0604030504040204" pitchFamily="34" charset="0"/>
                  <a:cs typeface="Tahoma" panose="020B0604030504040204" pitchFamily="34" charset="0"/>
                </a:rPr>
                <a:t>Хохирлыг нөхөн төлнө.</a:t>
              </a:r>
              <a:endParaRPr lang="en-US"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81" name="Straight Connector 80"/>
            <p:cNvCxnSpPr/>
            <p:nvPr/>
          </p:nvCxnSpPr>
          <p:spPr>
            <a:xfrm flipV="1">
              <a:off x="6991901" y="3548132"/>
              <a:ext cx="302654" cy="579733"/>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2" name="Straight Connector 81"/>
            <p:cNvCxnSpPr/>
            <p:nvPr/>
          </p:nvCxnSpPr>
          <p:spPr>
            <a:xfrm>
              <a:off x="7294555" y="3548132"/>
              <a:ext cx="1249625" cy="0"/>
            </a:xfrm>
            <a:prstGeom prst="line">
              <a:avLst/>
            </a:prstGeom>
            <a:ln/>
          </p:spPr>
          <p:style>
            <a:lnRef idx="1">
              <a:schemeClr val="accent2"/>
            </a:lnRef>
            <a:fillRef idx="0">
              <a:schemeClr val="accent2"/>
            </a:fillRef>
            <a:effectRef idx="0">
              <a:schemeClr val="accent2"/>
            </a:effectRef>
            <a:fontRef idx="minor">
              <a:schemeClr val="tx1"/>
            </a:fontRef>
          </p:style>
        </p:cxnSp>
      </p:grpSp>
      <p:grpSp>
        <p:nvGrpSpPr>
          <p:cNvPr id="15" name="Group 14"/>
          <p:cNvGrpSpPr/>
          <p:nvPr/>
        </p:nvGrpSpPr>
        <p:grpSpPr>
          <a:xfrm>
            <a:off x="7741431" y="3743236"/>
            <a:ext cx="1461513" cy="1306024"/>
            <a:chOff x="7741431" y="3743236"/>
            <a:chExt cx="1461513" cy="1306024"/>
          </a:xfrm>
        </p:grpSpPr>
        <p:grpSp>
          <p:nvGrpSpPr>
            <p:cNvPr id="14" name="Group 13"/>
            <p:cNvGrpSpPr/>
            <p:nvPr/>
          </p:nvGrpSpPr>
          <p:grpSpPr>
            <a:xfrm>
              <a:off x="7741431" y="4297067"/>
              <a:ext cx="1354648" cy="427333"/>
              <a:chOff x="7741431" y="4297067"/>
              <a:chExt cx="1354648" cy="427333"/>
            </a:xfrm>
          </p:grpSpPr>
          <p:cxnSp>
            <p:nvCxnSpPr>
              <p:cNvPr id="86" name="Straight Connector 85"/>
              <p:cNvCxnSpPr/>
              <p:nvPr/>
            </p:nvCxnSpPr>
            <p:spPr>
              <a:xfrm flipV="1">
                <a:off x="7741431" y="4297068"/>
                <a:ext cx="105023" cy="42733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7" name="Straight Connector 86"/>
              <p:cNvCxnSpPr/>
              <p:nvPr/>
            </p:nvCxnSpPr>
            <p:spPr>
              <a:xfrm>
                <a:off x="7846454" y="4297067"/>
                <a:ext cx="1249625" cy="0"/>
              </a:xfrm>
              <a:prstGeom prst="line">
                <a:avLst/>
              </a:prstGeom>
              <a:ln/>
            </p:spPr>
            <p:style>
              <a:lnRef idx="1">
                <a:schemeClr val="accent2"/>
              </a:lnRef>
              <a:fillRef idx="0">
                <a:schemeClr val="accent2"/>
              </a:fillRef>
              <a:effectRef idx="0">
                <a:schemeClr val="accent2"/>
              </a:effectRef>
              <a:fontRef idx="minor">
                <a:schemeClr val="tx1"/>
              </a:fontRef>
            </p:style>
          </p:cxnSp>
        </p:grpSp>
        <p:sp>
          <p:nvSpPr>
            <p:cNvPr id="89" name="TextBox 88"/>
            <p:cNvSpPr txBox="1"/>
            <p:nvPr/>
          </p:nvSpPr>
          <p:spPr>
            <a:xfrm>
              <a:off x="7772400" y="3743236"/>
              <a:ext cx="1430544" cy="600164"/>
            </a:xfrm>
            <a:prstGeom prst="rect">
              <a:avLst/>
            </a:prstGeom>
            <a:noFill/>
          </p:spPr>
          <p:txBody>
            <a:bodyPr wrap="square" rtlCol="0">
              <a:spAutoFit/>
            </a:bodyPr>
            <a:lstStyle/>
            <a:p>
              <a:pPr algn="ctr"/>
              <a:r>
                <a:rPr lang="mn-MN" sz="1100" dirty="0" smtClean="0">
                  <a:solidFill>
                    <a:srgbClr val="002060"/>
                  </a:solidFill>
                  <a:latin typeface="Tahoma" panose="020B0604030504040204" pitchFamily="34" charset="0"/>
                  <a:ea typeface="Tahoma" panose="020B0604030504040204" pitchFamily="34" charset="0"/>
                  <a:cs typeface="Tahoma" panose="020B0604030504040204" pitchFamily="34" charset="0"/>
                </a:rPr>
                <a:t>Хохирол нөхөн төлөгдсөний үр дүн</a:t>
              </a:r>
              <a:endParaRPr lang="en-US"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90" name="Picture 6" descr="Image result for мөнгөн хадгаламж"/>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19367" y="4342613"/>
              <a:ext cx="1103872" cy="7066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7997972" y="4432756"/>
              <a:ext cx="765028" cy="215444"/>
            </a:xfrm>
            <a:prstGeom prst="rect">
              <a:avLst/>
            </a:prstGeom>
            <a:noFill/>
          </p:spPr>
          <p:txBody>
            <a:bodyPr wrap="square" rtlCol="0">
              <a:spAutoFit/>
            </a:bodyPr>
            <a:lstStyle/>
            <a:p>
              <a:pPr algn="ctr"/>
              <a:r>
                <a:rPr lang="mn-MN" sz="800" dirty="0" smtClean="0">
                  <a:solidFill>
                    <a:srgbClr val="002060"/>
                  </a:solidFill>
                  <a:latin typeface="Tahoma" panose="020B0604030504040204" pitchFamily="34" charset="0"/>
                  <a:ea typeface="Tahoma" panose="020B0604030504040204" pitchFamily="34" charset="0"/>
                  <a:cs typeface="Tahoma" panose="020B0604030504040204" pitchFamily="34" charset="0"/>
                </a:rPr>
                <a:t>төсөв</a:t>
              </a:r>
              <a:endParaRPr lang="en-US"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1" name="Group 60"/>
          <p:cNvGrpSpPr/>
          <p:nvPr/>
        </p:nvGrpSpPr>
        <p:grpSpPr>
          <a:xfrm>
            <a:off x="5851688" y="4665736"/>
            <a:ext cx="3272797" cy="2184326"/>
            <a:chOff x="6343138" y="4724400"/>
            <a:chExt cx="3980401" cy="2133600"/>
          </a:xfrm>
        </p:grpSpPr>
        <p:graphicFrame>
          <p:nvGraphicFramePr>
            <p:cNvPr id="73" name="Content Placeholder 3"/>
            <p:cNvGraphicFramePr>
              <a:graphicFrameLocks/>
            </p:cNvGraphicFramePr>
            <p:nvPr/>
          </p:nvGraphicFramePr>
          <p:xfrm>
            <a:off x="6343138" y="4724400"/>
            <a:ext cx="3980401" cy="21336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78" name="TextBox 84"/>
            <p:cNvSpPr txBox="1"/>
            <p:nvPr/>
          </p:nvSpPr>
          <p:spPr>
            <a:xfrm>
              <a:off x="7668661" y="4907087"/>
              <a:ext cx="1382814" cy="558800"/>
            </a:xfrm>
            <a:prstGeom prst="rect">
              <a:avLst/>
            </a:prstGeom>
            <a:noFill/>
          </p:spPr>
          <p:txBody>
            <a:bodyPr wrap="square" rtlCol="0">
              <a:noAutofit/>
            </a:bodyPr>
            <a:lstStyle/>
            <a:p>
              <a:pPr marL="0" marR="0" algn="ctr">
                <a:spcBef>
                  <a:spcPts val="0"/>
                </a:spcBef>
                <a:spcAft>
                  <a:spcPts val="0"/>
                </a:spcAft>
              </a:pPr>
              <a:r>
                <a:rPr lang="mn-MN" sz="800" kern="1200" dirty="0">
                  <a:solidFill>
                    <a:srgbClr val="000000"/>
                  </a:solidFill>
                  <a:effectLst/>
                  <a:latin typeface="Arial"/>
                  <a:ea typeface="Times New Roman"/>
                </a:rPr>
                <a:t>ТӨСВИЙН </a:t>
              </a:r>
              <a:endParaRPr lang="en-US" sz="1200" dirty="0">
                <a:effectLst/>
                <a:latin typeface="Times New Roman"/>
                <a:ea typeface="Times New Roman"/>
              </a:endParaRPr>
            </a:p>
            <a:p>
              <a:pPr marL="0" marR="0" algn="ctr">
                <a:spcBef>
                  <a:spcPts val="0"/>
                </a:spcBef>
                <a:spcAft>
                  <a:spcPts val="0"/>
                </a:spcAft>
              </a:pPr>
              <a:r>
                <a:rPr lang="mn-MN" sz="800" kern="1200" dirty="0">
                  <a:solidFill>
                    <a:srgbClr val="000000"/>
                  </a:solidFill>
                  <a:effectLst/>
                  <a:latin typeface="Arial"/>
                  <a:ea typeface="Times New Roman"/>
                </a:rPr>
                <a:t>ХЯНАЛТ </a:t>
              </a:r>
              <a:r>
                <a:rPr lang="mn-MN" sz="800" kern="1200" dirty="0" smtClean="0">
                  <a:solidFill>
                    <a:srgbClr val="000000"/>
                  </a:solidFill>
                  <a:effectLst/>
                  <a:latin typeface="Arial"/>
                  <a:ea typeface="Times New Roman"/>
                </a:rPr>
                <a:t>САЙЖИРНА</a:t>
              </a:r>
              <a:endParaRPr lang="en-US" sz="1200" dirty="0">
                <a:effectLst/>
                <a:latin typeface="Times New Roman"/>
                <a:ea typeface="Times New Roman"/>
              </a:endParaRPr>
            </a:p>
          </p:txBody>
        </p:sp>
      </p:grpSp>
    </p:spTree>
    <p:extLst>
      <p:ext uri="{BB962C8B-B14F-4D97-AF65-F5344CB8AC3E}">
        <p14:creationId xmlns:p14="http://schemas.microsoft.com/office/powerpoint/2010/main" val="2230559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a:xfrm>
            <a:off x="457200" y="1"/>
            <a:ext cx="8229600" cy="914399"/>
          </a:xfrm>
          <a:prstGeom prst="homePlate">
            <a:avLst/>
          </a:prstGeom>
          <a:gradFill>
            <a:gsLst>
              <a:gs pos="2000">
                <a:schemeClr val="tx2">
                  <a:lumMod val="50000"/>
                </a:schemeClr>
              </a:gs>
              <a:gs pos="67000">
                <a:schemeClr val="tx2">
                  <a:lumMod val="60000"/>
                  <a:lumOff val="40000"/>
                </a:schemeClr>
              </a:gs>
              <a:gs pos="100000">
                <a:schemeClr val="accent1">
                  <a:lumMod val="20000"/>
                  <a:lumOff val="80000"/>
                  <a:alpha val="0"/>
                </a:schemeClr>
              </a:gs>
            </a:gsLst>
            <a:lin ang="10800000" scaled="0"/>
          </a:gradFill>
          <a:ln>
            <a:noFill/>
          </a:ln>
          <a:effectLst>
            <a:outerShdw blurRad="149987" dist="250190" dir="8460000" algn="ctr">
              <a:srgbClr val="000000">
                <a:alpha val="28000"/>
              </a:srgbClr>
            </a:outerShdw>
            <a:reflection stA="59000" endPos="65000" dist="1651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b="1" dirty="0" smtClean="0">
                <a:latin typeface="Arial" panose="020B0604020202020204" pitchFamily="34" charset="0"/>
                <a:cs typeface="Arial" panose="020B0604020202020204" pitchFamily="34" charset="0"/>
              </a:rPr>
              <a:t>	ТӨРД УЧИРСАН </a:t>
            </a:r>
            <a:r>
              <a:rPr lang="mn-MN" sz="2000" b="1" smtClean="0">
                <a:latin typeface="Arial" panose="020B0604020202020204" pitchFamily="34" charset="0"/>
                <a:cs typeface="Arial" panose="020B0604020202020204" pitchFamily="34" charset="0"/>
              </a:rPr>
              <a:t>ХОХИРЛЫГ НӨХӨН ТӨЛҮҮЛЭХ ҮҮРЭГ </a:t>
            </a:r>
            <a:endParaRPr lang="en-US" sz="2000" b="1" dirty="0">
              <a:latin typeface="Arial" panose="020B0604020202020204" pitchFamily="34" charset="0"/>
              <a:cs typeface="Arial" panose="020B0604020202020204" pitchFamily="34" charset="0"/>
            </a:endParaRPr>
          </a:p>
        </p:txBody>
      </p:sp>
      <p:sp>
        <p:nvSpPr>
          <p:cNvPr id="10" name="AutoShape 4" descr="Image result for people in anim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7239000" y="2193839"/>
            <a:ext cx="1729338" cy="2225761"/>
            <a:chOff x="297018" y="2362200"/>
            <a:chExt cx="1996764" cy="2569954"/>
          </a:xfrm>
        </p:grpSpPr>
        <p:pic>
          <p:nvPicPr>
            <p:cNvPr id="2050" name="Picture 2" descr="Image result for the boss "/>
            <p:cNvPicPr>
              <a:picLocks noChangeAspect="1" noChangeArrowheads="1"/>
            </p:cNvPicPr>
            <p:nvPr/>
          </p:nvPicPr>
          <p:blipFill rotWithShape="1">
            <a:blip r:embed="rId2">
              <a:extLst>
                <a:ext uri="{28A0092B-C50C-407E-A947-70E740481C1C}">
                  <a14:useLocalDpi xmlns:a14="http://schemas.microsoft.com/office/drawing/2010/main" val="0"/>
                </a:ext>
              </a:extLst>
            </a:blip>
            <a:srcRect l="6857" r="7781" b="24080"/>
            <a:stretch/>
          </p:blipFill>
          <p:spPr bwMode="auto">
            <a:xfrm flipH="1">
              <a:off x="304800" y="2362200"/>
              <a:ext cx="1988982" cy="17689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7018" y="4114800"/>
              <a:ext cx="1912782" cy="817354"/>
            </a:xfrm>
            <a:prstGeom prst="rect">
              <a:avLst/>
            </a:prstGeom>
            <a:noFill/>
          </p:spPr>
          <p:txBody>
            <a:bodyPr wrap="square" rtlCol="0">
              <a:spAutoFit/>
            </a:bodyPr>
            <a:lstStyle/>
            <a:p>
              <a:pPr algn="ctr"/>
              <a:r>
                <a:rPr lang="mn-MN" sz="1400" dirty="0" smtClean="0">
                  <a:solidFill>
                    <a:srgbClr val="002060"/>
                  </a:solidFill>
                  <a:latin typeface="Tahoma" panose="020B0604030504040204" pitchFamily="34" charset="0"/>
                  <a:ea typeface="Tahoma" panose="020B0604030504040204" pitchFamily="34" charset="0"/>
                  <a:cs typeface="Tahoma" panose="020B0604030504040204" pitchFamily="34" charset="0"/>
                </a:rPr>
                <a:t>Буруутай албан тушаалтан төлнө. </a:t>
              </a:r>
              <a:r>
                <a:rPr lang="mn-MN" sz="1100" i="1" dirty="0" smtClean="0">
                  <a:solidFill>
                    <a:srgbClr val="002060"/>
                  </a:solidFill>
                  <a:latin typeface="Tahoma" panose="020B0604030504040204" pitchFamily="34" charset="0"/>
                  <a:ea typeface="Tahoma" panose="020B0604030504040204" pitchFamily="34" charset="0"/>
                  <a:cs typeface="Tahoma" panose="020B0604030504040204" pitchFamily="34" charset="0"/>
                </a:rPr>
                <a:t>ЗЕХ 103.1</a:t>
              </a:r>
              <a:endParaRPr lang="en-US" sz="1100" i="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sp>
        <p:nvSpPr>
          <p:cNvPr id="26" name="Right Arrow 25"/>
          <p:cNvSpPr/>
          <p:nvPr/>
        </p:nvSpPr>
        <p:spPr>
          <a:xfrm flipH="1">
            <a:off x="1828800" y="2438400"/>
            <a:ext cx="609600" cy="56331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0" name="Right Arrow 29"/>
          <p:cNvSpPr/>
          <p:nvPr/>
        </p:nvSpPr>
        <p:spPr>
          <a:xfrm>
            <a:off x="6402224" y="2459801"/>
            <a:ext cx="609600" cy="56331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nvGrpSpPr>
          <p:cNvPr id="2049" name="Group 2048"/>
          <p:cNvGrpSpPr/>
          <p:nvPr/>
        </p:nvGrpSpPr>
        <p:grpSpPr>
          <a:xfrm>
            <a:off x="76200" y="1752600"/>
            <a:ext cx="1642227" cy="2609451"/>
            <a:chOff x="76200" y="1752600"/>
            <a:chExt cx="1642227" cy="2609451"/>
          </a:xfrm>
        </p:grpSpPr>
        <p:sp>
          <p:nvSpPr>
            <p:cNvPr id="14" name="TextBox 13"/>
            <p:cNvSpPr txBox="1"/>
            <p:nvPr/>
          </p:nvSpPr>
          <p:spPr>
            <a:xfrm>
              <a:off x="76200" y="3838831"/>
              <a:ext cx="1566027" cy="523220"/>
            </a:xfrm>
            <a:prstGeom prst="rect">
              <a:avLst/>
            </a:prstGeom>
            <a:noFill/>
          </p:spPr>
          <p:txBody>
            <a:bodyPr wrap="square" rtlCol="0">
              <a:spAutoFit/>
            </a:bodyPr>
            <a:lstStyle/>
            <a:p>
              <a:pPr algn="ctr"/>
              <a:r>
                <a:rPr lang="mn-MN" sz="1400" dirty="0" smtClean="0">
                  <a:solidFill>
                    <a:srgbClr val="002060"/>
                  </a:solidFill>
                  <a:latin typeface="Tahoma" panose="020B0604030504040204" pitchFamily="34" charset="0"/>
                  <a:ea typeface="Tahoma" panose="020B0604030504040204" pitchFamily="34" charset="0"/>
                  <a:cs typeface="Tahoma" panose="020B0604030504040204" pitchFamily="34" charset="0"/>
                </a:rPr>
                <a:t>Төрд учирсан хохирол</a:t>
              </a:r>
              <a:endParaRPr lang="en-US"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152400" y="1752600"/>
              <a:ext cx="1566027" cy="307777"/>
            </a:xfrm>
            <a:prstGeom prst="rect">
              <a:avLst/>
            </a:prstGeom>
            <a:noFill/>
          </p:spPr>
          <p:txBody>
            <a:bodyPr wrap="square" rtlCol="0">
              <a:spAutoFit/>
            </a:bodyPr>
            <a:lstStyle/>
            <a:p>
              <a:pPr algn="ctr"/>
              <a:r>
                <a:rPr lang="mn-MN" sz="1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ТӨСӨВТ</a:t>
              </a:r>
              <a:endParaRPr lang="en-US" sz="1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42" name="Content Placeholder 3"/>
          <p:cNvGraphicFramePr>
            <a:graphicFrameLocks/>
          </p:cNvGraphicFramePr>
          <p:nvPr>
            <p:extLst>
              <p:ext uri="{D42A27DB-BD31-4B8C-83A1-F6EECF244321}">
                <p14:modId xmlns:p14="http://schemas.microsoft.com/office/powerpoint/2010/main" val="815645141"/>
              </p:ext>
            </p:extLst>
          </p:nvPr>
        </p:nvGraphicFramePr>
        <p:xfrm>
          <a:off x="3706431" y="4419600"/>
          <a:ext cx="3380169" cy="185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52" name="Group 2051"/>
          <p:cNvGrpSpPr/>
          <p:nvPr/>
        </p:nvGrpSpPr>
        <p:grpSpPr>
          <a:xfrm>
            <a:off x="2743200" y="4572000"/>
            <a:ext cx="1524000" cy="2113113"/>
            <a:chOff x="2743200" y="4677870"/>
            <a:chExt cx="1524000" cy="2113113"/>
          </a:xfrm>
        </p:grpSpPr>
        <p:pic>
          <p:nvPicPr>
            <p:cNvPr id="2055" name="Picture 7" descr="Image result for QUESTIONing animati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731" t="10668" r="19932" b="6629"/>
            <a:stretch/>
          </p:blipFill>
          <p:spPr bwMode="auto">
            <a:xfrm>
              <a:off x="2819400" y="4677870"/>
              <a:ext cx="1354508" cy="1392442"/>
            </a:xfrm>
            <a:prstGeom prst="rect">
              <a:avLst/>
            </a:prstGeom>
            <a:noFill/>
            <a:extLst>
              <a:ext uri="{909E8E84-426E-40DD-AFC4-6F175D3DCCD1}">
                <a14:hiddenFill xmlns:a14="http://schemas.microsoft.com/office/drawing/2010/main">
                  <a:solidFill>
                    <a:srgbClr val="FFFFFF"/>
                  </a:solidFill>
                </a14:hiddenFill>
              </a:ext>
            </a:extLst>
          </p:spPr>
        </p:pic>
        <p:sp>
          <p:nvSpPr>
            <p:cNvPr id="2051" name="TextBox 2050"/>
            <p:cNvSpPr txBox="1"/>
            <p:nvPr/>
          </p:nvSpPr>
          <p:spPr>
            <a:xfrm>
              <a:off x="2743200" y="6052319"/>
              <a:ext cx="1524000" cy="738664"/>
            </a:xfrm>
            <a:prstGeom prst="rect">
              <a:avLst/>
            </a:prstGeom>
            <a:noFill/>
          </p:spPr>
          <p:txBody>
            <a:bodyPr wrap="square" rtlCol="0">
              <a:spAutoFit/>
            </a:bodyPr>
            <a:lstStyle/>
            <a:p>
              <a:pPr algn="ctr"/>
              <a:r>
                <a:rPr lang="mn-MN" sz="105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Эрх бүхий этгээд энэ үүргээ гүйцэтгээгүй бол яах вэ?</a:t>
              </a:r>
              <a:endParaRPr lang="en-US" sz="105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1" name="Picture 2" descr="Image result for QUESTIONing animation"/>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934" t="5377" r="8929" b="12278"/>
          <a:stretch/>
        </p:blipFill>
        <p:spPr bwMode="auto">
          <a:xfrm>
            <a:off x="152400" y="2362200"/>
            <a:ext cx="1606313" cy="129071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048000" y="2133600"/>
            <a:ext cx="2995930" cy="1905000"/>
            <a:chOff x="3048000" y="2133600"/>
            <a:chExt cx="2995930" cy="1905000"/>
          </a:xfrm>
        </p:grpSpPr>
        <p:sp>
          <p:nvSpPr>
            <p:cNvPr id="35" name="Rounded Rectangle 6"/>
            <p:cNvSpPr/>
            <p:nvPr/>
          </p:nvSpPr>
          <p:spPr>
            <a:xfrm>
              <a:off x="3048000" y="2133600"/>
              <a:ext cx="2995930" cy="1905000"/>
            </a:xfrm>
            <a:prstGeom prst="rect">
              <a:avLst/>
            </a:prstGeom>
            <a:noFill/>
            <a:ln/>
          </p:spPr>
          <p:style>
            <a:lnRef idx="2">
              <a:schemeClr val="accent6"/>
            </a:lnRef>
            <a:fillRef idx="1">
              <a:schemeClr val="lt1"/>
            </a:fillRef>
            <a:effectRef idx="0">
              <a:schemeClr val="accent6"/>
            </a:effectRef>
            <a:fontRef idx="minor">
              <a:schemeClr val="dk1"/>
            </a:fontRef>
          </p:style>
          <p:txBody>
            <a:bodyPr spcFirstLastPara="0" vert="horz" wrap="square" lIns="121920" tIns="60960" rIns="121920" bIns="60960" numCol="1" spcCol="1270" anchor="ctr" anchorCtr="0">
              <a:noAutofit/>
            </a:bodyPr>
            <a:lstStyle/>
            <a:p>
              <a:pPr algn="ctr">
                <a:lnSpc>
                  <a:spcPct val="90000"/>
                </a:lnSpc>
                <a:spcAft>
                  <a:spcPts val="1345"/>
                </a:spcAft>
              </a:pPr>
              <a:r>
                <a:rPr lang="mn-MN" sz="3200" b="1" kern="1200" dirty="0">
                  <a:solidFill>
                    <a:srgbClr val="000000"/>
                  </a:solidFill>
                  <a:effectLst/>
                  <a:latin typeface="Arial"/>
                  <a:ea typeface="Times New Roman"/>
                </a:rPr>
                <a:t> </a:t>
              </a:r>
              <a:endParaRPr lang="en-US" sz="1200" dirty="0">
                <a:effectLst/>
                <a:latin typeface="Times New Roman"/>
                <a:ea typeface="Times New Roman"/>
              </a:endParaRPr>
            </a:p>
            <a:p>
              <a:pPr algn="ctr">
                <a:lnSpc>
                  <a:spcPct val="90000"/>
                </a:lnSpc>
                <a:spcAft>
                  <a:spcPts val="1345"/>
                </a:spcAft>
              </a:pPr>
              <a:r>
                <a:rPr lang="mn-MN" sz="3200" b="1" kern="1200" dirty="0">
                  <a:solidFill>
                    <a:srgbClr val="000000"/>
                  </a:solidFill>
                  <a:effectLst/>
                  <a:latin typeface="Arial"/>
                  <a:ea typeface="Times New Roman"/>
                </a:rPr>
                <a:t> </a:t>
              </a:r>
              <a:endParaRPr lang="mn-MN" sz="3200" b="1" kern="1200" dirty="0" smtClean="0">
                <a:solidFill>
                  <a:srgbClr val="000000"/>
                </a:solidFill>
                <a:effectLst/>
                <a:latin typeface="Arial"/>
                <a:ea typeface="Times New Roman"/>
              </a:endParaRPr>
            </a:p>
            <a:p>
              <a:pPr algn="ctr">
                <a:lnSpc>
                  <a:spcPct val="90000"/>
                </a:lnSpc>
                <a:spcAft>
                  <a:spcPts val="1345"/>
                </a:spcAft>
              </a:pPr>
              <a:endParaRPr lang="mn-MN" sz="1200" b="1" dirty="0" smtClean="0">
                <a:solidFill>
                  <a:srgbClr val="000000"/>
                </a:solidFill>
                <a:latin typeface="Arial"/>
                <a:ea typeface="Times New Roman"/>
              </a:endParaRPr>
            </a:p>
            <a:p>
              <a:pPr algn="ctr">
                <a:lnSpc>
                  <a:spcPct val="90000"/>
                </a:lnSpc>
                <a:spcAft>
                  <a:spcPts val="1345"/>
                </a:spcAft>
              </a:pPr>
              <a:r>
                <a:rPr lang="mn-MN" sz="1200" b="1" dirty="0" smtClean="0">
                  <a:solidFill>
                    <a:srgbClr val="000000"/>
                  </a:solidFill>
                  <a:latin typeface="Arial"/>
                  <a:ea typeface="Times New Roman"/>
                </a:rPr>
                <a:t>Эрх бүхий этгээд</a:t>
              </a:r>
              <a:endParaRPr lang="en-US" sz="800" dirty="0">
                <a:latin typeface="Times New Roman"/>
                <a:ea typeface="Times New Roman"/>
              </a:endParaRPr>
            </a:p>
            <a:p>
              <a:pPr algn="ctr">
                <a:lnSpc>
                  <a:spcPct val="90000"/>
                </a:lnSpc>
                <a:spcAft>
                  <a:spcPts val="1345"/>
                </a:spcAft>
              </a:pPr>
              <a:endParaRPr lang="en-US" sz="1200" dirty="0">
                <a:effectLst/>
                <a:latin typeface="Times New Roman"/>
                <a:ea typeface="Times New Roman"/>
              </a:endParaRPr>
            </a:p>
            <a:p>
              <a:pPr algn="ctr">
                <a:lnSpc>
                  <a:spcPct val="90000"/>
                </a:lnSpc>
                <a:spcAft>
                  <a:spcPts val="1345"/>
                </a:spcAft>
              </a:pPr>
              <a:r>
                <a:rPr lang="mn-MN" sz="3200" b="1" kern="1200" dirty="0">
                  <a:solidFill>
                    <a:srgbClr val="000000"/>
                  </a:solidFill>
                  <a:effectLst/>
                  <a:latin typeface="Arial"/>
                  <a:ea typeface="Times New Roman"/>
                </a:rPr>
                <a:t> </a:t>
              </a:r>
              <a:endParaRPr lang="en-US" sz="1200" dirty="0">
                <a:effectLst/>
                <a:latin typeface="Times New Roman"/>
                <a:ea typeface="Times New Roman"/>
              </a:endParaRPr>
            </a:p>
            <a:p>
              <a:pPr algn="ctr">
                <a:lnSpc>
                  <a:spcPct val="90000"/>
                </a:lnSpc>
                <a:spcAft>
                  <a:spcPts val="1345"/>
                </a:spcAft>
              </a:pPr>
              <a:r>
                <a:rPr lang="mn-MN" sz="3200" b="1" kern="1200" dirty="0">
                  <a:solidFill>
                    <a:srgbClr val="000000"/>
                  </a:solidFill>
                  <a:effectLst/>
                  <a:latin typeface="Arial"/>
                  <a:ea typeface="Times New Roman"/>
                </a:rPr>
                <a:t> </a:t>
              </a:r>
              <a:endParaRPr lang="en-US" sz="1200" dirty="0">
                <a:effectLst/>
                <a:latin typeface="Times New Roman"/>
                <a:ea typeface="Times New Roman"/>
              </a:endParaRPr>
            </a:p>
            <a:p>
              <a:pPr algn="ctr">
                <a:lnSpc>
                  <a:spcPct val="90000"/>
                </a:lnSpc>
                <a:spcAft>
                  <a:spcPts val="1345"/>
                </a:spcAft>
              </a:pPr>
              <a:r>
                <a:rPr lang="en-US" sz="1200" dirty="0">
                  <a:effectLst/>
                  <a:latin typeface="Times New Roman"/>
                  <a:ea typeface="Times New Roman"/>
                </a:rPr>
                <a:t> </a:t>
              </a:r>
            </a:p>
          </p:txBody>
        </p:sp>
        <p:pic>
          <p:nvPicPr>
            <p:cNvPr id="36" name="Picture 35" descr="Image result for аудитын газар"/>
            <p:cNvPicPr/>
            <p:nvPr/>
          </p:nvPicPr>
          <p:blipFill rotWithShape="1">
            <a:blip r:embed="rId10" cstate="print">
              <a:extLst>
                <a:ext uri="{28A0092B-C50C-407E-A947-70E740481C1C}">
                  <a14:useLocalDpi xmlns:a14="http://schemas.microsoft.com/office/drawing/2010/main" val="0"/>
                </a:ext>
              </a:extLst>
            </a:blip>
            <a:srcRect t="13764" b="24895"/>
            <a:stretch/>
          </p:blipFill>
          <p:spPr bwMode="auto">
            <a:xfrm>
              <a:off x="4037648" y="2147689"/>
              <a:ext cx="973298" cy="567768"/>
            </a:xfrm>
            <a:prstGeom prst="rect">
              <a:avLst/>
            </a:prstGeom>
            <a:noFill/>
            <a:ln>
              <a:noFill/>
            </a:ln>
          </p:spPr>
        </p:pic>
        <p:sp>
          <p:nvSpPr>
            <p:cNvPr id="37" name="Rounded Rectangle 36"/>
            <p:cNvSpPr/>
            <p:nvPr/>
          </p:nvSpPr>
          <p:spPr>
            <a:xfrm>
              <a:off x="3124200" y="3021965"/>
              <a:ext cx="1394460" cy="940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n-MN" sz="1100" kern="1200" dirty="0">
                  <a:solidFill>
                    <a:srgbClr val="002060"/>
                  </a:solidFill>
                  <a:effectLst/>
                  <a:latin typeface="Tahoma"/>
                  <a:ea typeface="Tahoma"/>
                  <a:cs typeface="Times New Roman"/>
                </a:rPr>
                <a:t>Дээд шатны байгууллагын дотоод аудитын нэгж. </a:t>
              </a:r>
              <a:r>
                <a:rPr lang="mn-MN" sz="1050" i="1" kern="1200" dirty="0">
                  <a:solidFill>
                    <a:srgbClr val="002060"/>
                  </a:solidFill>
                  <a:effectLst/>
                  <a:latin typeface="Tahoma"/>
                  <a:ea typeface="Tahoma"/>
                  <a:cs typeface="Times New Roman"/>
                </a:rPr>
                <a:t>ЗЕХ 103.2</a:t>
              </a:r>
              <a:endParaRPr lang="en-US" sz="1100" dirty="0">
                <a:effectLst/>
                <a:ea typeface="Calibri"/>
                <a:cs typeface="Times New Roman"/>
              </a:endParaRPr>
            </a:p>
          </p:txBody>
        </p:sp>
        <p:sp>
          <p:nvSpPr>
            <p:cNvPr id="38" name="Rounded Rectangle 37"/>
            <p:cNvSpPr/>
            <p:nvPr/>
          </p:nvSpPr>
          <p:spPr>
            <a:xfrm>
              <a:off x="4580890" y="3011170"/>
              <a:ext cx="1394460" cy="940435"/>
            </a:xfrm>
            <a:prstGeom prst="roundRect">
              <a:avLst/>
            </a:prstGeom>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n-MN" sz="1100" kern="1200" dirty="0">
                  <a:solidFill>
                    <a:srgbClr val="002060"/>
                  </a:solidFill>
                  <a:effectLst/>
                  <a:latin typeface="Tahoma"/>
                  <a:ea typeface="Tahoma"/>
                  <a:cs typeface="Times New Roman"/>
                </a:rPr>
                <a:t>Тийм нэгж байхгүй бол  төрийн аудитын байгууллага. </a:t>
              </a:r>
              <a:r>
                <a:rPr lang="mn-MN" sz="1050" i="1" kern="1200" dirty="0">
                  <a:solidFill>
                    <a:srgbClr val="002060"/>
                  </a:solidFill>
                  <a:effectLst/>
                  <a:latin typeface="Tahoma"/>
                  <a:ea typeface="Tahoma"/>
                  <a:cs typeface="Times New Roman"/>
                </a:rPr>
                <a:t>ЗЕХ 103.3</a:t>
              </a:r>
              <a:endParaRPr lang="en-US" sz="1100" dirty="0">
                <a:effectLst/>
                <a:ea typeface="Calibri"/>
                <a:cs typeface="Times New Roman"/>
              </a:endParaRPr>
            </a:p>
          </p:txBody>
        </p:sp>
      </p:grpSp>
    </p:spTree>
    <p:extLst>
      <p:ext uri="{BB962C8B-B14F-4D97-AF65-F5344CB8AC3E}">
        <p14:creationId xmlns:p14="http://schemas.microsoft.com/office/powerpoint/2010/main" val="3504861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73162"/>
          </a:xfrm>
        </p:spPr>
        <p:txBody>
          <a:bodyPr>
            <a:normAutofit/>
          </a:bodyPr>
          <a:lstStyle/>
          <a:p>
            <a:r>
              <a:rPr lang="mn-MN" sz="2800" dirty="0" smtClean="0">
                <a:latin typeface="Arial" panose="020B0604020202020204" pitchFamily="34" charset="0"/>
                <a:cs typeface="Arial" panose="020B0604020202020204" pitchFamily="34" charset="0"/>
              </a:rPr>
              <a:t>ХОХИРОЛ НӨХӨН ТӨЛӨХ ҮЙЛ АЖИЛЛАГААНД ОРОЛЦОГЧИД</a:t>
            </a:r>
            <a:endParaRPr lang="en-US" sz="28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525711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3043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249362"/>
          </a:xfrm>
        </p:spPr>
        <p:txBody>
          <a:bodyPr>
            <a:noAutofit/>
          </a:bodyPr>
          <a:lstStyle/>
          <a:p>
            <a:r>
              <a:rPr lang="mn-MN" sz="2800" dirty="0" smtClean="0">
                <a:latin typeface="Arial" panose="020B0604020202020204" pitchFamily="34" charset="0"/>
                <a:cs typeface="Arial" panose="020B0604020202020204" pitchFamily="34" charset="0"/>
              </a:rPr>
              <a:t>ХУУЛИЙН ЗОХИЦУУЛАЛТ ЯАГААД ХЭРЭГЖИХГҮЙ БАЙНА ВЭ? /БОДИТ БАЙДАЛ/</a:t>
            </a:r>
            <a:endParaRPr lang="en-US" sz="28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2075886"/>
              </p:ext>
            </p:extLst>
          </p:nvPr>
        </p:nvGraphicFramePr>
        <p:xfrm>
          <a:off x="457200" y="1600201"/>
          <a:ext cx="8229600" cy="411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8672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05820" cy="846730"/>
          </a:xfrm>
        </p:spPr>
        <p:txBody>
          <a:bodyPr>
            <a:noAutofit/>
          </a:bodyPr>
          <a:lstStyle/>
          <a:p>
            <a:r>
              <a:rPr lang="en-US" sz="3200" noProof="1" smtClean="0">
                <a:latin typeface="Times New Roman" charset="0"/>
                <a:ea typeface="Times New Roman" charset="0"/>
                <a:cs typeface="Times New Roman" charset="0"/>
              </a:rPr>
              <a:t>Захиргааны шүүхээр хянан </a:t>
            </a:r>
            <a:r>
              <a:rPr lang="en-US" sz="3200" dirty="0" err="1" smtClean="0">
                <a:latin typeface="Times New Roman" charset="0"/>
                <a:ea typeface="Times New Roman" charset="0"/>
                <a:cs typeface="Times New Roman" charset="0"/>
              </a:rPr>
              <a:t>хэлэлцэгдсэн</a:t>
            </a:r>
            <a:r>
              <a:rPr lang="en-US" sz="3200" dirty="0" smtClean="0">
                <a:latin typeface="Times New Roman" charset="0"/>
                <a:ea typeface="Times New Roman" charset="0"/>
                <a:cs typeface="Times New Roman" charset="0"/>
              </a:rPr>
              <a:t> </a:t>
            </a:r>
            <a:r>
              <a:rPr lang="en-US" sz="3200" dirty="0" err="1" smtClean="0">
                <a:latin typeface="Times New Roman" charset="0"/>
                <a:ea typeface="Times New Roman" charset="0"/>
                <a:cs typeface="Times New Roman" charset="0"/>
              </a:rPr>
              <a:t>хэрэг</a:t>
            </a:r>
            <a:r>
              <a:rPr lang="en-US" sz="3200" dirty="0" smtClean="0">
                <a:latin typeface="Times New Roman" charset="0"/>
                <a:ea typeface="Times New Roman" charset="0"/>
                <a:cs typeface="Times New Roman" charset="0"/>
              </a:rPr>
              <a:t> </a:t>
            </a:r>
            <a:r>
              <a:rPr lang="en-US" sz="3200" dirty="0" err="1" smtClean="0">
                <a:latin typeface="Times New Roman" charset="0"/>
                <a:ea typeface="Times New Roman" charset="0"/>
                <a:cs typeface="Times New Roman" charset="0"/>
              </a:rPr>
              <a:t>маргаан</a:t>
            </a:r>
            <a:r>
              <a:rPr lang="en-US" sz="3200" dirty="0" smtClean="0">
                <a:latin typeface="Times New Roman" charset="0"/>
                <a:ea typeface="Times New Roman" charset="0"/>
                <a:cs typeface="Times New Roman" charset="0"/>
              </a:rPr>
              <a:t> </a:t>
            </a:r>
            <a:endParaRPr lang="en-US" sz="3200" dirty="0">
              <a:latin typeface="Times New Roman" charset="0"/>
              <a:ea typeface="Times New Roman" charset="0"/>
              <a:cs typeface="Times New Roman" charset="0"/>
            </a:endParaRPr>
          </a:p>
        </p:txBody>
      </p:sp>
      <p:sp>
        <p:nvSpPr>
          <p:cNvPr id="5" name="Title 1"/>
          <p:cNvSpPr txBox="1">
            <a:spLocks/>
          </p:cNvSpPr>
          <p:nvPr/>
        </p:nvSpPr>
        <p:spPr>
          <a:xfrm>
            <a:off x="552910" y="5449412"/>
            <a:ext cx="8005820" cy="5437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i="1" dirty="0" err="1" smtClean="0">
                <a:latin typeface="Times New Roman" charset="0"/>
                <a:ea typeface="Times New Roman" charset="0"/>
                <a:cs typeface="Times New Roman" charset="0"/>
              </a:rPr>
              <a:t>Эх</a:t>
            </a:r>
            <a:r>
              <a:rPr lang="en-US" sz="1800" i="1" dirty="0" smtClean="0">
                <a:latin typeface="Times New Roman" charset="0"/>
                <a:ea typeface="Times New Roman" charset="0"/>
                <a:cs typeface="Times New Roman" charset="0"/>
              </a:rPr>
              <a:t> </a:t>
            </a:r>
            <a:r>
              <a:rPr lang="en-US" sz="1800" i="1" dirty="0" err="1" smtClean="0">
                <a:latin typeface="Times New Roman" charset="0"/>
                <a:ea typeface="Times New Roman" charset="0"/>
                <a:cs typeface="Times New Roman" charset="0"/>
              </a:rPr>
              <a:t>сурвалж</a:t>
            </a:r>
            <a:r>
              <a:rPr lang="fr-FR" sz="1800" i="1" dirty="0" smtClean="0">
                <a:latin typeface="Times New Roman" charset="0"/>
                <a:ea typeface="Times New Roman" charset="0"/>
                <a:cs typeface="Times New Roman" charset="0"/>
              </a:rPr>
              <a:t>: </a:t>
            </a:r>
            <a:r>
              <a:rPr lang="fr-FR" sz="1800" i="1" dirty="0" err="1" smtClean="0">
                <a:latin typeface="Times New Roman" charset="0"/>
                <a:ea typeface="Times New Roman" charset="0"/>
                <a:cs typeface="Times New Roman" charset="0"/>
              </a:rPr>
              <a:t>Шүүн</a:t>
            </a:r>
            <a:r>
              <a:rPr lang="fr-FR" sz="1800" i="1" dirty="0" smtClean="0">
                <a:latin typeface="Times New Roman" charset="0"/>
                <a:ea typeface="Times New Roman" charset="0"/>
                <a:cs typeface="Times New Roman" charset="0"/>
              </a:rPr>
              <a:t> </a:t>
            </a:r>
            <a:r>
              <a:rPr lang="fr-FR" sz="1800" i="1" dirty="0" err="1" smtClean="0">
                <a:latin typeface="Times New Roman" charset="0"/>
                <a:ea typeface="Times New Roman" charset="0"/>
                <a:cs typeface="Times New Roman" charset="0"/>
              </a:rPr>
              <a:t>таслах</a:t>
            </a:r>
            <a:r>
              <a:rPr lang="fr-FR" sz="1800" i="1" dirty="0" smtClean="0">
                <a:latin typeface="Times New Roman" charset="0"/>
                <a:ea typeface="Times New Roman" charset="0"/>
                <a:cs typeface="Times New Roman" charset="0"/>
              </a:rPr>
              <a:t> </a:t>
            </a:r>
            <a:r>
              <a:rPr lang="fr-FR" sz="1800" i="1" dirty="0" err="1" smtClean="0">
                <a:latin typeface="Times New Roman" charset="0"/>
                <a:ea typeface="Times New Roman" charset="0"/>
                <a:cs typeface="Times New Roman" charset="0"/>
              </a:rPr>
              <a:t>үйл</a:t>
            </a:r>
            <a:r>
              <a:rPr lang="fr-FR" sz="1800" i="1" dirty="0" smtClean="0">
                <a:latin typeface="Times New Roman" charset="0"/>
                <a:ea typeface="Times New Roman" charset="0"/>
                <a:cs typeface="Times New Roman" charset="0"/>
              </a:rPr>
              <a:t> </a:t>
            </a:r>
            <a:r>
              <a:rPr lang="fr-FR" sz="1800" i="1" dirty="0" err="1" smtClean="0">
                <a:latin typeface="Times New Roman" charset="0"/>
                <a:ea typeface="Times New Roman" charset="0"/>
                <a:cs typeface="Times New Roman" charset="0"/>
              </a:rPr>
              <a:t>ажиллагааны</a:t>
            </a:r>
            <a:r>
              <a:rPr lang="fr-FR" sz="1800" i="1" dirty="0" smtClean="0">
                <a:latin typeface="Times New Roman" charset="0"/>
                <a:ea typeface="Times New Roman" charset="0"/>
                <a:cs typeface="Times New Roman" charset="0"/>
              </a:rPr>
              <a:t> </a:t>
            </a:r>
            <a:r>
              <a:rPr lang="fr-FR" sz="1800" i="1" dirty="0" err="1" smtClean="0">
                <a:latin typeface="Times New Roman" charset="0"/>
                <a:ea typeface="Times New Roman" charset="0"/>
                <a:cs typeface="Times New Roman" charset="0"/>
              </a:rPr>
              <a:t>тайлан</a:t>
            </a:r>
            <a:r>
              <a:rPr lang="fr-FR" sz="1800" i="1" dirty="0" smtClean="0">
                <a:latin typeface="Times New Roman" charset="0"/>
                <a:ea typeface="Times New Roman" charset="0"/>
                <a:cs typeface="Times New Roman" charset="0"/>
              </a:rPr>
              <a:t> 2016, 2017 </a:t>
            </a:r>
            <a:r>
              <a:rPr lang="fr-FR" sz="1800" i="1" dirty="0" err="1" smtClean="0">
                <a:latin typeface="Times New Roman" charset="0"/>
                <a:ea typeface="Times New Roman" charset="0"/>
                <a:cs typeface="Times New Roman" charset="0"/>
              </a:rPr>
              <a:t>он</a:t>
            </a:r>
            <a:r>
              <a:rPr lang="fr-FR" sz="1800" i="1" dirty="0" smtClean="0">
                <a:latin typeface="Times New Roman" charset="0"/>
                <a:ea typeface="Times New Roman" charset="0"/>
                <a:cs typeface="Times New Roman" charset="0"/>
              </a:rPr>
              <a:t>. </a:t>
            </a:r>
          </a:p>
          <a:p>
            <a:endParaRPr lang="fr-FR" sz="1800" i="1" dirty="0">
              <a:latin typeface="Times New Roman" charset="0"/>
              <a:ea typeface="Times New Roman" charset="0"/>
              <a:cs typeface="Times New Roman" charset="0"/>
            </a:endParaRPr>
          </a:p>
          <a:p>
            <a:r>
              <a:rPr lang="fr-FR" sz="1800" i="1" dirty="0" err="1" smtClean="0">
                <a:latin typeface="Times New Roman" charset="0"/>
                <a:ea typeface="Times New Roman" charset="0"/>
                <a:cs typeface="Times New Roman" charset="0"/>
              </a:rPr>
              <a:t>Захиргааны</a:t>
            </a:r>
            <a:r>
              <a:rPr lang="fr-FR" sz="1800" i="1" dirty="0" smtClean="0">
                <a:latin typeface="Times New Roman" charset="0"/>
                <a:ea typeface="Times New Roman" charset="0"/>
                <a:cs typeface="Times New Roman" charset="0"/>
              </a:rPr>
              <a:t> </a:t>
            </a:r>
            <a:r>
              <a:rPr lang="fr-FR" sz="1800" i="1" dirty="0" err="1" smtClean="0">
                <a:latin typeface="Times New Roman" charset="0"/>
                <a:ea typeface="Times New Roman" charset="0"/>
                <a:cs typeface="Times New Roman" charset="0"/>
              </a:rPr>
              <a:t>хэргийн</a:t>
            </a:r>
            <a:r>
              <a:rPr lang="fr-FR" sz="1800" i="1" dirty="0" smtClean="0">
                <a:latin typeface="Times New Roman" charset="0"/>
                <a:ea typeface="Times New Roman" charset="0"/>
                <a:cs typeface="Times New Roman" charset="0"/>
              </a:rPr>
              <a:t> </a:t>
            </a:r>
            <a:r>
              <a:rPr lang="fr-FR" sz="1800" i="1" dirty="0" err="1" smtClean="0">
                <a:latin typeface="Times New Roman" charset="0"/>
                <a:ea typeface="Times New Roman" charset="0"/>
                <a:cs typeface="Times New Roman" charset="0"/>
              </a:rPr>
              <a:t>анхан</a:t>
            </a:r>
            <a:r>
              <a:rPr lang="fr-FR" sz="1800" i="1" dirty="0" smtClean="0">
                <a:latin typeface="Times New Roman" charset="0"/>
                <a:ea typeface="Times New Roman" charset="0"/>
                <a:cs typeface="Times New Roman" charset="0"/>
              </a:rPr>
              <a:t> </a:t>
            </a:r>
            <a:r>
              <a:rPr lang="fr-FR" sz="1800" i="1" dirty="0" err="1" smtClean="0">
                <a:latin typeface="Times New Roman" charset="0"/>
                <a:ea typeface="Times New Roman" charset="0"/>
                <a:cs typeface="Times New Roman" charset="0"/>
              </a:rPr>
              <a:t>шатны</a:t>
            </a:r>
            <a:r>
              <a:rPr lang="fr-FR" sz="1800" i="1" dirty="0" smtClean="0">
                <a:latin typeface="Times New Roman" charset="0"/>
                <a:ea typeface="Times New Roman" charset="0"/>
                <a:cs typeface="Times New Roman" charset="0"/>
              </a:rPr>
              <a:t> </a:t>
            </a:r>
            <a:r>
              <a:rPr lang="fr-FR" sz="1800" i="1" dirty="0" err="1" smtClean="0">
                <a:latin typeface="Times New Roman" charset="0"/>
                <a:ea typeface="Times New Roman" charset="0"/>
                <a:cs typeface="Times New Roman" charset="0"/>
              </a:rPr>
              <a:t>шүүхээр</a:t>
            </a:r>
            <a:r>
              <a:rPr lang="fr-FR" sz="1800" i="1" dirty="0" smtClean="0">
                <a:latin typeface="Times New Roman" charset="0"/>
                <a:ea typeface="Times New Roman" charset="0"/>
                <a:cs typeface="Times New Roman" charset="0"/>
              </a:rPr>
              <a:t> </a:t>
            </a:r>
            <a:r>
              <a:rPr lang="fr-FR" sz="1800" i="1" dirty="0" err="1" smtClean="0">
                <a:latin typeface="Times New Roman" charset="0"/>
                <a:ea typeface="Times New Roman" charset="0"/>
                <a:cs typeface="Times New Roman" charset="0"/>
              </a:rPr>
              <a:t>хянан</a:t>
            </a:r>
            <a:r>
              <a:rPr lang="fr-FR" sz="1800" i="1" dirty="0" smtClean="0">
                <a:latin typeface="Times New Roman" charset="0"/>
                <a:ea typeface="Times New Roman" charset="0"/>
                <a:cs typeface="Times New Roman" charset="0"/>
              </a:rPr>
              <a:t> </a:t>
            </a:r>
            <a:r>
              <a:rPr lang="fr-FR" sz="1800" i="1" dirty="0" err="1" smtClean="0">
                <a:latin typeface="Times New Roman" charset="0"/>
                <a:ea typeface="Times New Roman" charset="0"/>
                <a:cs typeface="Times New Roman" charset="0"/>
              </a:rPr>
              <a:t>хэлэлцэгдсэн</a:t>
            </a:r>
            <a:r>
              <a:rPr lang="fr-FR" sz="1800" i="1" dirty="0" smtClean="0">
                <a:latin typeface="Times New Roman" charset="0"/>
                <a:ea typeface="Times New Roman" charset="0"/>
                <a:cs typeface="Times New Roman" charset="0"/>
              </a:rPr>
              <a:t> </a:t>
            </a:r>
            <a:r>
              <a:rPr lang="fr-FR" sz="1800" i="1" dirty="0" err="1" smtClean="0">
                <a:latin typeface="Times New Roman" charset="0"/>
                <a:ea typeface="Times New Roman" charset="0"/>
                <a:cs typeface="Times New Roman" charset="0"/>
              </a:rPr>
              <a:t>маргаан</a:t>
            </a:r>
            <a:r>
              <a:rPr lang="fr-FR" sz="1800" i="1" dirty="0" smtClean="0">
                <a:latin typeface="Times New Roman" charset="0"/>
                <a:ea typeface="Times New Roman" charset="0"/>
                <a:cs typeface="Times New Roman" charset="0"/>
              </a:rPr>
              <a:t>   </a:t>
            </a:r>
            <a:endParaRPr lang="en-US" sz="1800" i="1" dirty="0">
              <a:latin typeface="Times New Roman" charset="0"/>
              <a:ea typeface="Times New Roman" charset="0"/>
              <a:cs typeface="Times New Roman"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75489979"/>
              </p:ext>
            </p:extLst>
          </p:nvPr>
        </p:nvGraphicFramePr>
        <p:xfrm>
          <a:off x="628648" y="1501127"/>
          <a:ext cx="7600953" cy="3632735"/>
        </p:xfrm>
        <a:graphic>
          <a:graphicData uri="http://schemas.openxmlformats.org/drawingml/2006/table">
            <a:tbl>
              <a:tblPr firstRow="1" bandRow="1">
                <a:tableStyleId>{5C22544A-7EE6-4342-B048-85BDC9FD1C3A}</a:tableStyleId>
              </a:tblPr>
              <a:tblGrid>
                <a:gridCol w="473546"/>
                <a:gridCol w="610822"/>
                <a:gridCol w="571023"/>
                <a:gridCol w="1123012"/>
                <a:gridCol w="385507"/>
                <a:gridCol w="521209"/>
                <a:gridCol w="350112"/>
                <a:gridCol w="361071"/>
                <a:gridCol w="312724"/>
                <a:gridCol w="477479"/>
                <a:gridCol w="414713"/>
                <a:gridCol w="414713"/>
                <a:gridCol w="823081"/>
                <a:gridCol w="761941"/>
              </a:tblGrid>
              <a:tr h="1009094">
                <a:tc rowSpan="2">
                  <a:txBody>
                    <a:bodyPr/>
                    <a:lstStyle/>
                    <a:p>
                      <a:pPr marL="0" marR="0" algn="ctr">
                        <a:spcBef>
                          <a:spcPts val="0"/>
                        </a:spcBef>
                        <a:spcAft>
                          <a:spcPts val="0"/>
                        </a:spcAft>
                      </a:pPr>
                      <a:r>
                        <a:rPr lang="en-US" sz="1200" b="1" dirty="0" err="1">
                          <a:effectLst/>
                          <a:latin typeface="Times New Roman" charset="0"/>
                          <a:ea typeface="Times New Roman" charset="0"/>
                          <a:cs typeface="Times New Roman" charset="0"/>
                        </a:rPr>
                        <a:t>Огноо</a:t>
                      </a:r>
                      <a:r>
                        <a:rPr lang="en-US" sz="1200" b="1" dirty="0">
                          <a:effectLst/>
                          <a:latin typeface="Times New Roman" charset="0"/>
                          <a:ea typeface="Times New Roman" charset="0"/>
                          <a:cs typeface="Times New Roman" charset="0"/>
                        </a:rPr>
                        <a:t> </a:t>
                      </a:r>
                      <a:endParaRPr lang="en-US" sz="1800" b="1" dirty="0">
                        <a:effectLst/>
                        <a:latin typeface="Times New Roman" charset="0"/>
                        <a:ea typeface="Times New Roman" charset="0"/>
                        <a:cs typeface="Times New Roman" charset="0"/>
                      </a:endParaRPr>
                    </a:p>
                  </a:txBody>
                  <a:tcPr marL="68580" marR="68580" anchor="ctr"/>
                </a:tc>
                <a:tc rowSpan="2">
                  <a:txBody>
                    <a:bodyPr/>
                    <a:lstStyle/>
                    <a:p>
                      <a:pPr marL="0" marR="0" algn="ctr">
                        <a:spcBef>
                          <a:spcPts val="0"/>
                        </a:spcBef>
                        <a:spcAft>
                          <a:spcPts val="0"/>
                        </a:spcAft>
                      </a:pPr>
                      <a:r>
                        <a:rPr lang="en-US" sz="1200" b="1" dirty="0" err="1">
                          <a:effectLst/>
                          <a:latin typeface="Times New Roman" charset="0"/>
                          <a:ea typeface="Times New Roman" charset="0"/>
                          <a:cs typeface="Times New Roman" charset="0"/>
                        </a:rPr>
                        <a:t>Хэргийн</a:t>
                      </a:r>
                      <a:r>
                        <a:rPr lang="en-US" sz="1200" b="1" dirty="0">
                          <a:effectLst/>
                          <a:latin typeface="Times New Roman" charset="0"/>
                          <a:ea typeface="Times New Roman" charset="0"/>
                          <a:cs typeface="Times New Roman" charset="0"/>
                        </a:rPr>
                        <a:t> </a:t>
                      </a:r>
                      <a:r>
                        <a:rPr lang="en-US" sz="1200" b="1" dirty="0" err="1">
                          <a:effectLst/>
                          <a:latin typeface="Times New Roman" charset="0"/>
                          <a:ea typeface="Times New Roman" charset="0"/>
                          <a:cs typeface="Times New Roman" charset="0"/>
                        </a:rPr>
                        <a:t>тоо</a:t>
                      </a:r>
                      <a:r>
                        <a:rPr lang="en-US" sz="1200" b="1" dirty="0">
                          <a:effectLst/>
                          <a:latin typeface="Times New Roman" charset="0"/>
                          <a:ea typeface="Times New Roman" charset="0"/>
                          <a:cs typeface="Times New Roman" charset="0"/>
                        </a:rPr>
                        <a:t> </a:t>
                      </a:r>
                      <a:endParaRPr lang="en-US" sz="1800" b="1" dirty="0">
                        <a:effectLst/>
                        <a:latin typeface="Times New Roman" charset="0"/>
                        <a:ea typeface="Times New Roman" charset="0"/>
                        <a:cs typeface="Times New Roman" charset="0"/>
                      </a:endParaRPr>
                    </a:p>
                  </a:txBody>
                  <a:tcPr marL="68580" marR="68580" anchor="ctr"/>
                </a:tc>
                <a:tc rowSpan="2">
                  <a:txBody>
                    <a:bodyPr/>
                    <a:lstStyle/>
                    <a:p>
                      <a:pPr marL="0" marR="0" algn="ctr">
                        <a:spcBef>
                          <a:spcPts val="0"/>
                        </a:spcBef>
                        <a:spcAft>
                          <a:spcPts val="0"/>
                        </a:spcAft>
                      </a:pPr>
                      <a:r>
                        <a:rPr lang="en-US" sz="1200" b="1" dirty="0" err="1">
                          <a:effectLst/>
                          <a:latin typeface="Times New Roman" charset="0"/>
                          <a:ea typeface="Times New Roman" charset="0"/>
                          <a:cs typeface="Times New Roman" charset="0"/>
                        </a:rPr>
                        <a:t>Ердийн</a:t>
                      </a:r>
                      <a:r>
                        <a:rPr lang="en-US" sz="1200" b="1" dirty="0">
                          <a:effectLst/>
                          <a:latin typeface="Times New Roman" charset="0"/>
                          <a:ea typeface="Times New Roman" charset="0"/>
                          <a:cs typeface="Times New Roman" charset="0"/>
                        </a:rPr>
                        <a:t> </a:t>
                      </a:r>
                      <a:r>
                        <a:rPr lang="en-US" sz="1200" b="1" dirty="0" err="1">
                          <a:effectLst/>
                          <a:latin typeface="Times New Roman" charset="0"/>
                          <a:ea typeface="Times New Roman" charset="0"/>
                          <a:cs typeface="Times New Roman" charset="0"/>
                        </a:rPr>
                        <a:t>журмаар</a:t>
                      </a:r>
                      <a:r>
                        <a:rPr lang="en-US" sz="1200" b="1" dirty="0">
                          <a:effectLst/>
                          <a:latin typeface="Times New Roman" charset="0"/>
                          <a:ea typeface="Times New Roman" charset="0"/>
                          <a:cs typeface="Times New Roman" charset="0"/>
                        </a:rPr>
                        <a:t> </a:t>
                      </a:r>
                      <a:endParaRPr lang="en-US" sz="1800" b="1" dirty="0">
                        <a:effectLst/>
                        <a:latin typeface="Times New Roman" charset="0"/>
                        <a:ea typeface="Times New Roman" charset="0"/>
                        <a:cs typeface="Times New Roman" charset="0"/>
                      </a:endParaRPr>
                    </a:p>
                  </a:txBody>
                  <a:tcPr marL="0" marR="0" marT="0" marB="0" anchor="ctr"/>
                </a:tc>
                <a:tc rowSpan="2">
                  <a:txBody>
                    <a:bodyPr/>
                    <a:lstStyle/>
                    <a:p>
                      <a:pPr marL="0" marR="0" algn="ctr">
                        <a:spcBef>
                          <a:spcPts val="0"/>
                        </a:spcBef>
                        <a:spcAft>
                          <a:spcPts val="0"/>
                        </a:spcAft>
                      </a:pPr>
                      <a:r>
                        <a:rPr lang="en-US" sz="1200" b="1" dirty="0" err="1">
                          <a:effectLst/>
                          <a:latin typeface="Times New Roman" charset="0"/>
                          <a:ea typeface="Times New Roman" charset="0"/>
                          <a:cs typeface="Times New Roman" charset="0"/>
                        </a:rPr>
                        <a:t>Хялбаршуулсан</a:t>
                      </a:r>
                      <a:r>
                        <a:rPr lang="en-US" sz="1200" b="1" dirty="0">
                          <a:effectLst/>
                          <a:latin typeface="Times New Roman" charset="0"/>
                          <a:ea typeface="Times New Roman" charset="0"/>
                          <a:cs typeface="Times New Roman" charset="0"/>
                        </a:rPr>
                        <a:t> </a:t>
                      </a:r>
                      <a:r>
                        <a:rPr lang="en-US" sz="1200" b="1" dirty="0" err="1">
                          <a:effectLst/>
                          <a:latin typeface="Times New Roman" charset="0"/>
                          <a:ea typeface="Times New Roman" charset="0"/>
                          <a:cs typeface="Times New Roman" charset="0"/>
                        </a:rPr>
                        <a:t>журмаар</a:t>
                      </a:r>
                      <a:r>
                        <a:rPr lang="en-US" sz="1200" b="1" dirty="0">
                          <a:effectLst/>
                          <a:latin typeface="Times New Roman" charset="0"/>
                          <a:ea typeface="Times New Roman" charset="0"/>
                          <a:cs typeface="Times New Roman" charset="0"/>
                        </a:rPr>
                        <a:t> </a:t>
                      </a:r>
                      <a:endParaRPr lang="en-US" sz="1800" b="1" dirty="0">
                        <a:effectLst/>
                        <a:latin typeface="Times New Roman" charset="0"/>
                        <a:ea typeface="Times New Roman" charset="0"/>
                        <a:cs typeface="Times New Roman" charset="0"/>
                      </a:endParaRPr>
                    </a:p>
                  </a:txBody>
                  <a:tcPr marL="68580" marR="68580" anchor="ctr"/>
                </a:tc>
                <a:tc gridSpan="2">
                  <a:txBody>
                    <a:bodyPr/>
                    <a:lstStyle/>
                    <a:p>
                      <a:pPr marL="0" marR="0">
                        <a:spcBef>
                          <a:spcPts val="0"/>
                        </a:spcBef>
                        <a:spcAft>
                          <a:spcPts val="0"/>
                        </a:spcAft>
                      </a:pPr>
                      <a:r>
                        <a:rPr lang="en-US" sz="1200" b="1" dirty="0" err="1">
                          <a:effectLst/>
                          <a:latin typeface="Times New Roman" charset="0"/>
                          <a:ea typeface="Times New Roman" charset="0"/>
                          <a:cs typeface="Times New Roman" charset="0"/>
                        </a:rPr>
                        <a:t>Хангаж</a:t>
                      </a:r>
                      <a:r>
                        <a:rPr lang="en-US" sz="1200" b="1" dirty="0">
                          <a:effectLst/>
                          <a:latin typeface="Times New Roman" charset="0"/>
                          <a:ea typeface="Times New Roman" charset="0"/>
                          <a:cs typeface="Times New Roman" charset="0"/>
                        </a:rPr>
                        <a:t> </a:t>
                      </a:r>
                      <a:r>
                        <a:rPr lang="en-US" sz="1200" b="1" dirty="0" err="1">
                          <a:effectLst/>
                          <a:latin typeface="Times New Roman" charset="0"/>
                          <a:ea typeface="Times New Roman" charset="0"/>
                          <a:cs typeface="Times New Roman" charset="0"/>
                        </a:rPr>
                        <a:t>шийдсэн</a:t>
                      </a:r>
                      <a:r>
                        <a:rPr lang="en-US" sz="1200" b="1" dirty="0">
                          <a:effectLst/>
                          <a:latin typeface="Times New Roman" charset="0"/>
                          <a:ea typeface="Times New Roman" charset="0"/>
                          <a:cs typeface="Times New Roman" charset="0"/>
                        </a:rPr>
                        <a:t> </a:t>
                      </a:r>
                      <a:endParaRPr lang="en-US" sz="1800" b="1" dirty="0">
                        <a:effectLst/>
                        <a:latin typeface="Times New Roman" charset="0"/>
                        <a:ea typeface="Times New Roman" charset="0"/>
                        <a:cs typeface="Times New Roman" charset="0"/>
                      </a:endParaRPr>
                    </a:p>
                  </a:txBody>
                  <a:tcPr marL="68580" marR="68580"/>
                </a:tc>
                <a:tc hMerge="1">
                  <a:txBody>
                    <a:bodyPr/>
                    <a:lstStyle/>
                    <a:p>
                      <a:endParaRPr lang="en-US"/>
                    </a:p>
                  </a:txBody>
                  <a:tcPr/>
                </a:tc>
                <a:tc gridSpan="2">
                  <a:txBody>
                    <a:bodyPr/>
                    <a:lstStyle/>
                    <a:p>
                      <a:pPr marL="0" marR="0">
                        <a:spcBef>
                          <a:spcPts val="0"/>
                        </a:spcBef>
                        <a:spcAft>
                          <a:spcPts val="0"/>
                        </a:spcAft>
                      </a:pPr>
                      <a:r>
                        <a:rPr lang="en-US" sz="1200" b="1">
                          <a:effectLst/>
                          <a:latin typeface="Times New Roman" charset="0"/>
                          <a:ea typeface="Times New Roman" charset="0"/>
                          <a:cs typeface="Times New Roman" charset="0"/>
                        </a:rPr>
                        <a:t>Зарим хэсгийг хангасан </a:t>
                      </a:r>
                      <a:endParaRPr lang="en-US" sz="1800" b="1">
                        <a:effectLst/>
                        <a:latin typeface="Times New Roman" charset="0"/>
                        <a:ea typeface="Times New Roman" charset="0"/>
                        <a:cs typeface="Times New Roman" charset="0"/>
                      </a:endParaRPr>
                    </a:p>
                  </a:txBody>
                  <a:tcPr marL="0" marR="0" marT="0" marB="0"/>
                </a:tc>
                <a:tc hMerge="1">
                  <a:txBody>
                    <a:bodyPr/>
                    <a:lstStyle/>
                    <a:p>
                      <a:endParaRPr lang="en-US"/>
                    </a:p>
                  </a:txBody>
                  <a:tcPr/>
                </a:tc>
                <a:tc gridSpan="2">
                  <a:txBody>
                    <a:bodyPr/>
                    <a:lstStyle/>
                    <a:p>
                      <a:pPr marL="0" marR="0">
                        <a:spcBef>
                          <a:spcPts val="0"/>
                        </a:spcBef>
                        <a:spcAft>
                          <a:spcPts val="0"/>
                        </a:spcAft>
                      </a:pPr>
                      <a:r>
                        <a:rPr lang="en-US" sz="1200" b="1" dirty="0" err="1">
                          <a:effectLst/>
                          <a:latin typeface="Times New Roman" charset="0"/>
                          <a:ea typeface="Times New Roman" charset="0"/>
                          <a:cs typeface="Times New Roman" charset="0"/>
                        </a:rPr>
                        <a:t>Эвлэрсэн</a:t>
                      </a:r>
                      <a:r>
                        <a:rPr lang="en-US" sz="1200" b="1" dirty="0">
                          <a:effectLst/>
                          <a:latin typeface="Times New Roman" charset="0"/>
                          <a:ea typeface="Times New Roman" charset="0"/>
                          <a:cs typeface="Times New Roman" charset="0"/>
                        </a:rPr>
                        <a:t> </a:t>
                      </a:r>
                      <a:endParaRPr lang="en-US" sz="1800" b="1" dirty="0">
                        <a:effectLst/>
                        <a:latin typeface="Times New Roman" charset="0"/>
                        <a:ea typeface="Times New Roman" charset="0"/>
                        <a:cs typeface="Times New Roman" charset="0"/>
                      </a:endParaRPr>
                    </a:p>
                  </a:txBody>
                  <a:tcPr marL="68580" marR="68580"/>
                </a:tc>
                <a:tc hMerge="1">
                  <a:txBody>
                    <a:bodyPr/>
                    <a:lstStyle/>
                    <a:p>
                      <a:endParaRPr lang="en-US"/>
                    </a:p>
                  </a:txBody>
                  <a:tcPr/>
                </a:tc>
                <a:tc gridSpan="2">
                  <a:txBody>
                    <a:bodyPr/>
                    <a:lstStyle/>
                    <a:p>
                      <a:pPr marL="0" marR="0">
                        <a:spcBef>
                          <a:spcPts val="0"/>
                        </a:spcBef>
                        <a:spcAft>
                          <a:spcPts val="0"/>
                        </a:spcAft>
                      </a:pPr>
                      <a:r>
                        <a:rPr lang="en-US" sz="1200" b="1" dirty="0" err="1">
                          <a:effectLst/>
                          <a:latin typeface="Times New Roman" charset="0"/>
                          <a:ea typeface="Times New Roman" charset="0"/>
                          <a:cs typeface="Times New Roman" charset="0"/>
                        </a:rPr>
                        <a:t>зөвшөөрсөн</a:t>
                      </a:r>
                      <a:r>
                        <a:rPr lang="en-US" sz="1200" b="1" dirty="0">
                          <a:effectLst/>
                          <a:latin typeface="Times New Roman" charset="0"/>
                          <a:ea typeface="Times New Roman" charset="0"/>
                          <a:cs typeface="Times New Roman" charset="0"/>
                        </a:rPr>
                        <a:t> </a:t>
                      </a:r>
                      <a:endParaRPr lang="en-US" sz="1800" b="1" dirty="0">
                        <a:effectLst/>
                        <a:latin typeface="Times New Roman" charset="0"/>
                        <a:ea typeface="Times New Roman" charset="0"/>
                        <a:cs typeface="Times New Roman" charset="0"/>
                      </a:endParaRPr>
                    </a:p>
                  </a:txBody>
                  <a:tcPr marL="68580" marR="68580"/>
                </a:tc>
                <a:tc hMerge="1">
                  <a:txBody>
                    <a:bodyPr/>
                    <a:lstStyle/>
                    <a:p>
                      <a:endParaRPr lang="en-US"/>
                    </a:p>
                  </a:txBody>
                  <a:tcPr/>
                </a:tc>
                <a:tc rowSpan="2">
                  <a:txBody>
                    <a:bodyPr/>
                    <a:lstStyle/>
                    <a:p>
                      <a:pPr marL="0" marR="0" algn="ctr">
                        <a:spcBef>
                          <a:spcPts val="0"/>
                        </a:spcBef>
                        <a:spcAft>
                          <a:spcPts val="0"/>
                        </a:spcAft>
                      </a:pPr>
                      <a:r>
                        <a:rPr lang="en-US" sz="1200" b="1" dirty="0" err="1">
                          <a:effectLst/>
                          <a:latin typeface="Times New Roman" charset="0"/>
                          <a:ea typeface="Times New Roman" charset="0"/>
                          <a:cs typeface="Times New Roman" charset="0"/>
                        </a:rPr>
                        <a:t>Нийт</a:t>
                      </a:r>
                      <a:r>
                        <a:rPr lang="en-US" sz="1200" b="1" dirty="0">
                          <a:effectLst/>
                          <a:latin typeface="Times New Roman" charset="0"/>
                          <a:ea typeface="Times New Roman" charset="0"/>
                          <a:cs typeface="Times New Roman" charset="0"/>
                        </a:rPr>
                        <a:t> </a:t>
                      </a:r>
                      <a:r>
                        <a:rPr lang="en-US" sz="1200" b="1" dirty="0" err="1">
                          <a:effectLst/>
                          <a:latin typeface="Times New Roman" charset="0"/>
                          <a:ea typeface="Times New Roman" charset="0"/>
                          <a:cs typeface="Times New Roman" charset="0"/>
                        </a:rPr>
                        <a:t>нэхэмжлэгч</a:t>
                      </a:r>
                      <a:r>
                        <a:rPr lang="en-US" sz="1200" b="1" dirty="0">
                          <a:effectLst/>
                          <a:latin typeface="Times New Roman" charset="0"/>
                          <a:ea typeface="Times New Roman" charset="0"/>
                          <a:cs typeface="Times New Roman" charset="0"/>
                        </a:rPr>
                        <a:t> </a:t>
                      </a:r>
                      <a:r>
                        <a:rPr lang="en-US" sz="1200" b="1" dirty="0" err="1">
                          <a:effectLst/>
                          <a:latin typeface="Times New Roman" charset="0"/>
                          <a:ea typeface="Times New Roman" charset="0"/>
                          <a:cs typeface="Times New Roman" charset="0"/>
                        </a:rPr>
                        <a:t>ялсан</a:t>
                      </a:r>
                      <a:r>
                        <a:rPr lang="en-US" sz="1200" b="1" dirty="0">
                          <a:effectLst/>
                          <a:latin typeface="Times New Roman" charset="0"/>
                          <a:ea typeface="Times New Roman" charset="0"/>
                          <a:cs typeface="Times New Roman" charset="0"/>
                        </a:rPr>
                        <a:t> </a:t>
                      </a:r>
                      <a:r>
                        <a:rPr lang="en-US" sz="1200" b="1" dirty="0" err="1">
                          <a:effectLst/>
                          <a:latin typeface="Times New Roman" charset="0"/>
                          <a:ea typeface="Times New Roman" charset="0"/>
                          <a:cs typeface="Times New Roman" charset="0"/>
                        </a:rPr>
                        <a:t>дүн</a:t>
                      </a:r>
                      <a:r>
                        <a:rPr lang="en-US" sz="1200" b="1" dirty="0">
                          <a:effectLst/>
                          <a:latin typeface="Times New Roman" charset="0"/>
                          <a:ea typeface="Times New Roman" charset="0"/>
                          <a:cs typeface="Times New Roman" charset="0"/>
                        </a:rPr>
                        <a:t> </a:t>
                      </a:r>
                      <a:endParaRPr lang="en-US" sz="1800" b="1" dirty="0">
                        <a:effectLst/>
                        <a:latin typeface="Times New Roman" charset="0"/>
                        <a:ea typeface="Times New Roman" charset="0"/>
                        <a:cs typeface="Times New Roman" charset="0"/>
                      </a:endParaRPr>
                    </a:p>
                  </a:txBody>
                  <a:tcPr marL="68580" marR="68580" anchor="ctr"/>
                </a:tc>
                <a:tc rowSpan="2">
                  <a:txBody>
                    <a:bodyPr/>
                    <a:lstStyle/>
                    <a:p>
                      <a:pPr marL="0" marR="0" algn="ctr">
                        <a:spcBef>
                          <a:spcPts val="0"/>
                        </a:spcBef>
                        <a:spcAft>
                          <a:spcPts val="0"/>
                        </a:spcAft>
                      </a:pPr>
                      <a:r>
                        <a:rPr lang="en-US" sz="1200" b="1">
                          <a:effectLst/>
                          <a:latin typeface="Times New Roman" charset="0"/>
                          <a:ea typeface="Times New Roman" charset="0"/>
                          <a:cs typeface="Times New Roman" charset="0"/>
                        </a:rPr>
                        <a:t>Захиргаа ялсан дүн </a:t>
                      </a:r>
                      <a:endParaRPr lang="en-US" sz="1800" b="1">
                        <a:effectLst/>
                        <a:latin typeface="Times New Roman" charset="0"/>
                        <a:ea typeface="Times New Roman" charset="0"/>
                        <a:cs typeface="Times New Roman" charset="0"/>
                      </a:endParaRPr>
                    </a:p>
                  </a:txBody>
                  <a:tcPr marL="68580" marR="68580" anchor="ctr"/>
                </a:tc>
              </a:tr>
              <a:tr h="87454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b="1">
                          <a:effectLst/>
                          <a:latin typeface="Times New Roman" charset="0"/>
                          <a:ea typeface="Times New Roman" charset="0"/>
                          <a:cs typeface="Times New Roman" charset="0"/>
                        </a:rPr>
                        <a:t>Тоо</a:t>
                      </a:r>
                      <a:endParaRPr lang="en-US" sz="1800" b="1">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b="1" dirty="0" err="1">
                          <a:effectLst/>
                          <a:latin typeface="Times New Roman" charset="0"/>
                          <a:ea typeface="Times New Roman" charset="0"/>
                          <a:cs typeface="Times New Roman" charset="0"/>
                        </a:rPr>
                        <a:t>Хувь</a:t>
                      </a:r>
                      <a:r>
                        <a:rPr lang="en-US" sz="1200" b="1" dirty="0">
                          <a:effectLst/>
                          <a:latin typeface="Times New Roman" charset="0"/>
                          <a:ea typeface="Times New Roman" charset="0"/>
                          <a:cs typeface="Times New Roman" charset="0"/>
                        </a:rPr>
                        <a:t> </a:t>
                      </a:r>
                      <a:endParaRPr lang="en-US" sz="1800" b="1" dirty="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b="1" dirty="0" err="1">
                          <a:effectLst/>
                          <a:latin typeface="Times New Roman" charset="0"/>
                          <a:ea typeface="Times New Roman" charset="0"/>
                          <a:cs typeface="Times New Roman" charset="0"/>
                        </a:rPr>
                        <a:t>Тоо</a:t>
                      </a:r>
                      <a:r>
                        <a:rPr lang="en-US" sz="1200" b="1" dirty="0">
                          <a:effectLst/>
                          <a:latin typeface="Times New Roman" charset="0"/>
                          <a:ea typeface="Times New Roman" charset="0"/>
                          <a:cs typeface="Times New Roman" charset="0"/>
                        </a:rPr>
                        <a:t> </a:t>
                      </a:r>
                      <a:endParaRPr lang="en-US" sz="1800" b="1" dirty="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200" b="1" dirty="0" err="1">
                          <a:effectLst/>
                          <a:latin typeface="Times New Roman" charset="0"/>
                          <a:ea typeface="Times New Roman" charset="0"/>
                          <a:cs typeface="Times New Roman" charset="0"/>
                        </a:rPr>
                        <a:t>Хувь</a:t>
                      </a:r>
                      <a:endParaRPr lang="en-US" sz="1800" b="1" dirty="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200" b="1" dirty="0" err="1">
                          <a:effectLst/>
                          <a:latin typeface="Times New Roman" charset="0"/>
                          <a:ea typeface="Times New Roman" charset="0"/>
                          <a:cs typeface="Times New Roman" charset="0"/>
                        </a:rPr>
                        <a:t>Тоо</a:t>
                      </a:r>
                      <a:endParaRPr lang="en-US" sz="1800" b="1" dirty="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b="1">
                          <a:effectLst/>
                          <a:latin typeface="Times New Roman" charset="0"/>
                          <a:ea typeface="Times New Roman" charset="0"/>
                          <a:cs typeface="Times New Roman" charset="0"/>
                        </a:rPr>
                        <a:t>Хувь</a:t>
                      </a:r>
                      <a:endParaRPr lang="en-US" sz="1800" b="1">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b="1">
                          <a:effectLst/>
                          <a:latin typeface="Times New Roman" charset="0"/>
                          <a:ea typeface="Times New Roman" charset="0"/>
                          <a:cs typeface="Times New Roman" charset="0"/>
                        </a:rPr>
                        <a:t>Тоо</a:t>
                      </a:r>
                      <a:endParaRPr lang="en-US" sz="1800" b="1">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b="1" dirty="0" err="1">
                          <a:effectLst/>
                          <a:latin typeface="Times New Roman" charset="0"/>
                          <a:ea typeface="Times New Roman" charset="0"/>
                          <a:cs typeface="Times New Roman" charset="0"/>
                        </a:rPr>
                        <a:t>Хувь</a:t>
                      </a:r>
                      <a:r>
                        <a:rPr lang="en-US" sz="1200" b="1" dirty="0">
                          <a:effectLst/>
                          <a:latin typeface="Times New Roman" charset="0"/>
                          <a:ea typeface="Times New Roman" charset="0"/>
                          <a:cs typeface="Times New Roman" charset="0"/>
                        </a:rPr>
                        <a:t> </a:t>
                      </a:r>
                      <a:endParaRPr lang="en-US" sz="1800" b="1" dirty="0">
                        <a:effectLst/>
                        <a:latin typeface="Times New Roman" charset="0"/>
                        <a:ea typeface="Times New Roman" charset="0"/>
                        <a:cs typeface="Times New Roman" charset="0"/>
                      </a:endParaRPr>
                    </a:p>
                  </a:txBody>
                  <a:tcPr marL="68580" marR="68580" anchor="ctr"/>
                </a:tc>
                <a:tc vMerge="1">
                  <a:txBody>
                    <a:bodyPr/>
                    <a:lstStyle/>
                    <a:p>
                      <a:endParaRPr lang="en-US"/>
                    </a:p>
                  </a:txBody>
                  <a:tcPr/>
                </a:tc>
                <a:tc vMerge="1">
                  <a:txBody>
                    <a:bodyPr/>
                    <a:lstStyle/>
                    <a:p>
                      <a:endParaRPr lang="en-US"/>
                    </a:p>
                  </a:txBody>
                  <a:tcPr/>
                </a:tc>
              </a:tr>
              <a:tr h="874547">
                <a:tc>
                  <a:txBody>
                    <a:bodyPr/>
                    <a:lstStyle/>
                    <a:p>
                      <a:pPr marL="0" marR="0" algn="ctr">
                        <a:spcBef>
                          <a:spcPts val="0"/>
                        </a:spcBef>
                        <a:spcAft>
                          <a:spcPts val="0"/>
                        </a:spcAft>
                      </a:pPr>
                      <a:r>
                        <a:rPr lang="en-US" sz="1200" b="1" dirty="0">
                          <a:effectLst/>
                          <a:latin typeface="Times New Roman" charset="0"/>
                          <a:ea typeface="Times New Roman" charset="0"/>
                          <a:cs typeface="Times New Roman" charset="0"/>
                        </a:rPr>
                        <a:t>2016 </a:t>
                      </a:r>
                      <a:endParaRPr lang="en-US" sz="1800" b="1" dirty="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dirty="0">
                          <a:effectLst/>
                          <a:latin typeface="Times New Roman" charset="0"/>
                          <a:ea typeface="Times New Roman" charset="0"/>
                          <a:cs typeface="Times New Roman" charset="0"/>
                        </a:rPr>
                        <a:t>1780 </a:t>
                      </a:r>
                      <a:endParaRPr lang="en-US" sz="1800" dirty="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a:effectLst/>
                          <a:latin typeface="Times New Roman" charset="0"/>
                          <a:ea typeface="Times New Roman" charset="0"/>
                          <a:cs typeface="Times New Roman" charset="0"/>
                        </a:rPr>
                        <a:t>1368</a:t>
                      </a:r>
                      <a:endParaRPr lang="en-US" sz="18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200" dirty="0">
                          <a:effectLst/>
                          <a:latin typeface="Times New Roman" charset="0"/>
                          <a:ea typeface="Times New Roman" charset="0"/>
                          <a:cs typeface="Times New Roman" charset="0"/>
                        </a:rPr>
                        <a:t>412 </a:t>
                      </a:r>
                      <a:endParaRPr lang="en-US" sz="1800" dirty="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dirty="0">
                          <a:effectLst/>
                          <a:highlight>
                            <a:srgbClr val="FFFF00"/>
                          </a:highlight>
                          <a:latin typeface="Times New Roman" charset="0"/>
                          <a:ea typeface="Times New Roman" charset="0"/>
                          <a:cs typeface="Times New Roman" charset="0"/>
                        </a:rPr>
                        <a:t>676</a:t>
                      </a:r>
                      <a:endParaRPr lang="en-US" sz="1800" dirty="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dirty="0">
                          <a:effectLst/>
                          <a:highlight>
                            <a:srgbClr val="FFFF00"/>
                          </a:highlight>
                          <a:latin typeface="Times New Roman" charset="0"/>
                          <a:ea typeface="Times New Roman" charset="0"/>
                          <a:cs typeface="Times New Roman" charset="0"/>
                        </a:rPr>
                        <a:t>49.4%</a:t>
                      </a:r>
                      <a:endParaRPr lang="en-US" sz="1800" dirty="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dirty="0">
                          <a:effectLst/>
                          <a:latin typeface="Times New Roman" charset="0"/>
                          <a:ea typeface="Times New Roman" charset="0"/>
                          <a:cs typeface="Times New Roman" charset="0"/>
                        </a:rPr>
                        <a:t>154 </a:t>
                      </a:r>
                      <a:endParaRPr lang="en-US" sz="1800" dirty="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200" dirty="0">
                          <a:effectLst/>
                          <a:latin typeface="Times New Roman" charset="0"/>
                          <a:ea typeface="Times New Roman" charset="0"/>
                          <a:cs typeface="Times New Roman" charset="0"/>
                        </a:rPr>
                        <a:t>8.6%</a:t>
                      </a:r>
                      <a:endParaRPr lang="en-US" sz="1800" dirty="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200" dirty="0">
                          <a:effectLst/>
                          <a:latin typeface="Times New Roman" charset="0"/>
                          <a:ea typeface="Times New Roman" charset="0"/>
                          <a:cs typeface="Times New Roman" charset="0"/>
                        </a:rPr>
                        <a:t>82 </a:t>
                      </a:r>
                      <a:endParaRPr lang="en-US" sz="1800" dirty="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dirty="0">
                          <a:effectLst/>
                          <a:latin typeface="Times New Roman" charset="0"/>
                          <a:ea typeface="Times New Roman" charset="0"/>
                          <a:cs typeface="Times New Roman" charset="0"/>
                        </a:rPr>
                        <a:t>4.7%</a:t>
                      </a:r>
                      <a:endParaRPr lang="en-US" sz="1800" dirty="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dirty="0">
                          <a:effectLst/>
                          <a:latin typeface="Times New Roman" charset="0"/>
                          <a:ea typeface="Times New Roman" charset="0"/>
                          <a:cs typeface="Times New Roman" charset="0"/>
                        </a:rPr>
                        <a:t>72 </a:t>
                      </a:r>
                      <a:endParaRPr lang="en-US" sz="1800" dirty="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a:effectLst/>
                          <a:latin typeface="Times New Roman" charset="0"/>
                          <a:ea typeface="Times New Roman" charset="0"/>
                          <a:cs typeface="Times New Roman" charset="0"/>
                        </a:rPr>
                        <a:t>4%</a:t>
                      </a:r>
                      <a:endParaRPr lang="en-US" sz="180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a:effectLst/>
                          <a:latin typeface="Times New Roman" charset="0"/>
                          <a:ea typeface="Times New Roman" charset="0"/>
                          <a:cs typeface="Times New Roman" charset="0"/>
                        </a:rPr>
                        <a:t>47%+</a:t>
                      </a:r>
                      <a:r>
                        <a:rPr lang="en-US" sz="1200">
                          <a:effectLst/>
                          <a:highlight>
                            <a:srgbClr val="FFFF00"/>
                          </a:highlight>
                          <a:latin typeface="Times New Roman" charset="0"/>
                          <a:ea typeface="Times New Roman" charset="0"/>
                          <a:cs typeface="Times New Roman" charset="0"/>
                        </a:rPr>
                        <a:t>8.6%</a:t>
                      </a:r>
                      <a:endParaRPr lang="en-US" sz="180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a:effectLst/>
                          <a:latin typeface="Times New Roman" charset="0"/>
                          <a:ea typeface="Times New Roman" charset="0"/>
                          <a:cs typeface="Times New Roman" charset="0"/>
                        </a:rPr>
                        <a:t>53%-</a:t>
                      </a:r>
                      <a:r>
                        <a:rPr lang="en-US" sz="1200">
                          <a:effectLst/>
                          <a:highlight>
                            <a:srgbClr val="FFFF00"/>
                          </a:highlight>
                          <a:latin typeface="Times New Roman" charset="0"/>
                          <a:ea typeface="Times New Roman" charset="0"/>
                          <a:cs typeface="Times New Roman" charset="0"/>
                        </a:rPr>
                        <a:t>8.6%</a:t>
                      </a:r>
                      <a:endParaRPr lang="en-US" sz="1800">
                        <a:effectLst/>
                        <a:latin typeface="Times New Roman" charset="0"/>
                        <a:ea typeface="Times New Roman" charset="0"/>
                        <a:cs typeface="Times New Roman" charset="0"/>
                      </a:endParaRPr>
                    </a:p>
                  </a:txBody>
                  <a:tcPr marL="68580" marR="68580" anchor="ctr"/>
                </a:tc>
              </a:tr>
              <a:tr h="874547">
                <a:tc>
                  <a:txBody>
                    <a:bodyPr/>
                    <a:lstStyle/>
                    <a:p>
                      <a:pPr marL="0" marR="0" algn="ctr">
                        <a:spcBef>
                          <a:spcPts val="0"/>
                        </a:spcBef>
                        <a:spcAft>
                          <a:spcPts val="0"/>
                        </a:spcAft>
                      </a:pPr>
                      <a:r>
                        <a:rPr lang="en-US" sz="1200" b="1" dirty="0">
                          <a:effectLst/>
                          <a:latin typeface="Times New Roman" charset="0"/>
                          <a:ea typeface="Times New Roman" charset="0"/>
                          <a:cs typeface="Times New Roman" charset="0"/>
                        </a:rPr>
                        <a:t>2017 </a:t>
                      </a:r>
                      <a:endParaRPr lang="en-US" sz="1800" b="1" dirty="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is-IS" sz="1200">
                          <a:effectLst/>
                          <a:latin typeface="Times New Roman" charset="0"/>
                          <a:ea typeface="Times New Roman" charset="0"/>
                          <a:cs typeface="Times New Roman" charset="0"/>
                        </a:rPr>
                        <a:t>1908 </a:t>
                      </a:r>
                      <a:endParaRPr lang="en-US" sz="180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a:effectLst/>
                          <a:latin typeface="Times New Roman" charset="0"/>
                          <a:ea typeface="Times New Roman" charset="0"/>
                          <a:cs typeface="Times New Roman" charset="0"/>
                        </a:rPr>
                        <a:t>1370</a:t>
                      </a:r>
                      <a:endParaRPr lang="en-US" sz="18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200">
                          <a:effectLst/>
                          <a:latin typeface="Times New Roman" charset="0"/>
                          <a:ea typeface="Times New Roman" charset="0"/>
                          <a:cs typeface="Times New Roman" charset="0"/>
                        </a:rPr>
                        <a:t>438</a:t>
                      </a:r>
                      <a:endParaRPr lang="en-US" sz="180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a:effectLst/>
                          <a:highlight>
                            <a:srgbClr val="FFFF00"/>
                          </a:highlight>
                          <a:latin typeface="Times New Roman" charset="0"/>
                          <a:ea typeface="Times New Roman" charset="0"/>
                          <a:cs typeface="Times New Roman" charset="0"/>
                        </a:rPr>
                        <a:t>657 </a:t>
                      </a:r>
                      <a:endParaRPr lang="en-US" sz="180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dirty="0">
                          <a:effectLst/>
                          <a:highlight>
                            <a:srgbClr val="FFFF00"/>
                          </a:highlight>
                          <a:latin typeface="Times New Roman" charset="0"/>
                          <a:ea typeface="Times New Roman" charset="0"/>
                          <a:cs typeface="Times New Roman" charset="0"/>
                        </a:rPr>
                        <a:t>47.9%</a:t>
                      </a:r>
                      <a:endParaRPr lang="en-US" sz="1800" dirty="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a:effectLst/>
                          <a:latin typeface="Times New Roman" charset="0"/>
                          <a:ea typeface="Times New Roman" charset="0"/>
                          <a:cs typeface="Times New Roman" charset="0"/>
                        </a:rPr>
                        <a:t>180 </a:t>
                      </a:r>
                      <a:endParaRPr lang="en-US" sz="18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200">
                          <a:effectLst/>
                          <a:latin typeface="Times New Roman" charset="0"/>
                          <a:ea typeface="Times New Roman" charset="0"/>
                          <a:cs typeface="Times New Roman" charset="0"/>
                        </a:rPr>
                        <a:t>9.4%</a:t>
                      </a:r>
                      <a:endParaRPr lang="en-US" sz="18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200">
                          <a:effectLst/>
                          <a:latin typeface="Times New Roman" charset="0"/>
                          <a:ea typeface="Times New Roman" charset="0"/>
                          <a:cs typeface="Times New Roman" charset="0"/>
                        </a:rPr>
                        <a:t>110 </a:t>
                      </a:r>
                      <a:endParaRPr lang="en-US" sz="180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a:effectLst/>
                          <a:latin typeface="Times New Roman" charset="0"/>
                          <a:ea typeface="Times New Roman" charset="0"/>
                          <a:cs typeface="Times New Roman" charset="0"/>
                        </a:rPr>
                        <a:t>5.7%</a:t>
                      </a:r>
                      <a:endParaRPr lang="en-US" sz="180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dirty="0">
                          <a:effectLst/>
                          <a:latin typeface="Times New Roman" charset="0"/>
                          <a:ea typeface="Times New Roman" charset="0"/>
                          <a:cs typeface="Times New Roman" charset="0"/>
                        </a:rPr>
                        <a:t>89</a:t>
                      </a:r>
                      <a:endParaRPr lang="en-US" sz="1800" dirty="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dirty="0">
                          <a:effectLst/>
                          <a:latin typeface="Times New Roman" charset="0"/>
                          <a:ea typeface="Times New Roman" charset="0"/>
                          <a:cs typeface="Times New Roman" charset="0"/>
                        </a:rPr>
                        <a:t>4.6%</a:t>
                      </a:r>
                      <a:endParaRPr lang="en-US" sz="1800" dirty="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dirty="0">
                          <a:effectLst/>
                          <a:latin typeface="Times New Roman" charset="0"/>
                          <a:ea typeface="Times New Roman" charset="0"/>
                          <a:cs typeface="Times New Roman" charset="0"/>
                        </a:rPr>
                        <a:t>44.8% + </a:t>
                      </a:r>
                      <a:r>
                        <a:rPr lang="en-US" sz="1200" dirty="0">
                          <a:effectLst/>
                          <a:highlight>
                            <a:srgbClr val="FFFF00"/>
                          </a:highlight>
                          <a:latin typeface="Times New Roman" charset="0"/>
                          <a:ea typeface="Times New Roman" charset="0"/>
                          <a:cs typeface="Times New Roman" charset="0"/>
                        </a:rPr>
                        <a:t>9.4%</a:t>
                      </a:r>
                      <a:endParaRPr lang="en-US" sz="1800" dirty="0">
                        <a:effectLst/>
                        <a:latin typeface="Times New Roman" charset="0"/>
                        <a:ea typeface="Times New Roman" charset="0"/>
                        <a:cs typeface="Times New Roman" charset="0"/>
                      </a:endParaRPr>
                    </a:p>
                  </a:txBody>
                  <a:tcPr marL="68580" marR="68580" anchor="ctr"/>
                </a:tc>
                <a:tc>
                  <a:txBody>
                    <a:bodyPr/>
                    <a:lstStyle/>
                    <a:p>
                      <a:pPr marL="0" marR="0" algn="ctr">
                        <a:spcBef>
                          <a:spcPts val="0"/>
                        </a:spcBef>
                        <a:spcAft>
                          <a:spcPts val="0"/>
                        </a:spcAft>
                      </a:pPr>
                      <a:r>
                        <a:rPr lang="en-US" sz="1200" dirty="0">
                          <a:effectLst/>
                          <a:latin typeface="Times New Roman" charset="0"/>
                          <a:ea typeface="Times New Roman" charset="0"/>
                          <a:cs typeface="Times New Roman" charset="0"/>
                        </a:rPr>
                        <a:t>55.1% -</a:t>
                      </a:r>
                      <a:r>
                        <a:rPr lang="en-US" sz="1200" dirty="0">
                          <a:effectLst/>
                          <a:highlight>
                            <a:srgbClr val="FFFF00"/>
                          </a:highlight>
                          <a:latin typeface="Times New Roman" charset="0"/>
                          <a:ea typeface="Times New Roman" charset="0"/>
                          <a:cs typeface="Times New Roman" charset="0"/>
                        </a:rPr>
                        <a:t>9.4%</a:t>
                      </a:r>
                      <a:endParaRPr lang="en-US" sz="1800" dirty="0">
                        <a:effectLst/>
                        <a:latin typeface="Times New Roman" charset="0"/>
                        <a:ea typeface="Times New Roman" charset="0"/>
                        <a:cs typeface="Times New Roman" charset="0"/>
                      </a:endParaRPr>
                    </a:p>
                  </a:txBody>
                  <a:tcPr marL="68580" marR="68580" anchor="ctr"/>
                </a:tc>
              </a:tr>
            </a:tbl>
          </a:graphicData>
        </a:graphic>
      </p:graphicFrame>
    </p:spTree>
    <p:extLst>
      <p:ext uri="{BB962C8B-B14F-4D97-AF65-F5344CB8AC3E}">
        <p14:creationId xmlns:p14="http://schemas.microsoft.com/office/powerpoint/2010/main" val="2741953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25545"/>
          </a:xfrm>
        </p:spPr>
        <p:txBody>
          <a:bodyPr>
            <a:normAutofit fontScale="90000"/>
          </a:bodyPr>
          <a:lstStyle/>
          <a:p>
            <a:r>
              <a:rPr lang="en-US" noProof="1" smtClean="0">
                <a:latin typeface="Times New Roman" charset="0"/>
                <a:ea typeface="Times New Roman" charset="0"/>
                <a:cs typeface="Times New Roman" charset="0"/>
              </a:rPr>
              <a:t>Асуудал! </a:t>
            </a:r>
            <a:endParaRPr lang="en-US" noProof="1">
              <a:latin typeface="Times New Roman" charset="0"/>
              <a:ea typeface="Times New Roman" charset="0"/>
              <a:cs typeface="Times New Roman"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9062326"/>
              </p:ext>
            </p:extLst>
          </p:nvPr>
        </p:nvGraphicFramePr>
        <p:xfrm>
          <a:off x="727804" y="1961612"/>
          <a:ext cx="3800129" cy="3779520"/>
        </p:xfrm>
        <a:graphic>
          <a:graphicData uri="http://schemas.openxmlformats.org/drawingml/2006/table">
            <a:tbl>
              <a:tblPr firstRow="1" bandRow="1">
                <a:tableStyleId>{5C22544A-7EE6-4342-B048-85BDC9FD1C3A}</a:tableStyleId>
              </a:tblPr>
              <a:tblGrid>
                <a:gridCol w="404181"/>
                <a:gridCol w="1115457"/>
                <a:gridCol w="2280491"/>
              </a:tblGrid>
              <a:tr h="370840">
                <a:tc>
                  <a:txBody>
                    <a:bodyPr/>
                    <a:lstStyle/>
                    <a:p>
                      <a:endParaRPr lang="en-US" dirty="0">
                        <a:latin typeface="Times New Roman" charset="0"/>
                        <a:ea typeface="Times New Roman" charset="0"/>
                        <a:cs typeface="Times New Roman" charset="0"/>
                      </a:endParaRPr>
                    </a:p>
                  </a:txBody>
                  <a:tcPr marL="68580" marR="68580"/>
                </a:tc>
                <a:tc>
                  <a:txBody>
                    <a:bodyPr/>
                    <a:lstStyle/>
                    <a:p>
                      <a:r>
                        <a:rPr lang="en-US" dirty="0" err="1" smtClean="0">
                          <a:latin typeface="Times New Roman" charset="0"/>
                          <a:ea typeface="Times New Roman" charset="0"/>
                          <a:cs typeface="Times New Roman" charset="0"/>
                        </a:rPr>
                        <a:t>Огноо</a:t>
                      </a:r>
                      <a:r>
                        <a:rPr lang="en-US" baseline="0" dirty="0" smtClean="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a:txBody>
                  <a:tcPr marL="68580" marR="68580"/>
                </a:tc>
                <a:tc>
                  <a:txBody>
                    <a:bodyPr/>
                    <a:lstStyle/>
                    <a:p>
                      <a:r>
                        <a:rPr lang="en-US" dirty="0" err="1" smtClean="0">
                          <a:latin typeface="Times New Roman" charset="0"/>
                          <a:ea typeface="Times New Roman" charset="0"/>
                          <a:cs typeface="Times New Roman" charset="0"/>
                        </a:rPr>
                        <a:t>Төсвийн</a:t>
                      </a:r>
                      <a:r>
                        <a:rPr lang="en-US" baseline="0" dirty="0" smtClean="0">
                          <a:latin typeface="Times New Roman" charset="0"/>
                          <a:ea typeface="Times New Roman" charset="0"/>
                          <a:cs typeface="Times New Roman" charset="0"/>
                        </a:rPr>
                        <a:t> </a:t>
                      </a:r>
                      <a:r>
                        <a:rPr lang="en-US" baseline="0" dirty="0" err="1" smtClean="0">
                          <a:latin typeface="Times New Roman" charset="0"/>
                          <a:ea typeface="Times New Roman" charset="0"/>
                          <a:cs typeface="Times New Roman" charset="0"/>
                        </a:rPr>
                        <a:t>хөрөнгөөр</a:t>
                      </a:r>
                      <a:r>
                        <a:rPr lang="en-US" baseline="0" dirty="0" smtClean="0">
                          <a:latin typeface="Times New Roman" charset="0"/>
                          <a:ea typeface="Times New Roman" charset="0"/>
                          <a:cs typeface="Times New Roman" charset="0"/>
                        </a:rPr>
                        <a:t> </a:t>
                      </a:r>
                      <a:r>
                        <a:rPr lang="en-US" baseline="0" dirty="0" err="1" smtClean="0">
                          <a:latin typeface="Times New Roman" charset="0"/>
                          <a:ea typeface="Times New Roman" charset="0"/>
                          <a:cs typeface="Times New Roman" charset="0"/>
                        </a:rPr>
                        <a:t>барагдуулсан</a:t>
                      </a:r>
                      <a:r>
                        <a:rPr lang="en-US" baseline="0" dirty="0" smtClean="0">
                          <a:latin typeface="Times New Roman" charset="0"/>
                          <a:ea typeface="Times New Roman" charset="0"/>
                          <a:cs typeface="Times New Roman" charset="0"/>
                        </a:rPr>
                        <a:t> </a:t>
                      </a:r>
                      <a:r>
                        <a:rPr lang="en-US" baseline="0" dirty="0" err="1" smtClean="0">
                          <a:latin typeface="Times New Roman" charset="0"/>
                          <a:ea typeface="Times New Roman" charset="0"/>
                          <a:cs typeface="Times New Roman" charset="0"/>
                        </a:rPr>
                        <a:t>хохирлын</a:t>
                      </a:r>
                      <a:r>
                        <a:rPr lang="en-US" baseline="0" dirty="0" smtClean="0">
                          <a:latin typeface="Times New Roman" charset="0"/>
                          <a:ea typeface="Times New Roman" charset="0"/>
                          <a:cs typeface="Times New Roman" charset="0"/>
                        </a:rPr>
                        <a:t> </a:t>
                      </a:r>
                      <a:r>
                        <a:rPr lang="en-US" baseline="0" dirty="0" err="1" smtClean="0">
                          <a:latin typeface="Times New Roman" charset="0"/>
                          <a:ea typeface="Times New Roman" charset="0"/>
                          <a:cs typeface="Times New Roman" charset="0"/>
                        </a:rPr>
                        <a:t>хэмжээ</a:t>
                      </a:r>
                      <a:endParaRPr lang="en-US" dirty="0">
                        <a:latin typeface="Times New Roman" charset="0"/>
                        <a:ea typeface="Times New Roman" charset="0"/>
                        <a:cs typeface="Times New Roman" charset="0"/>
                      </a:endParaRPr>
                    </a:p>
                  </a:txBody>
                  <a:tcPr marL="68580" marR="68580"/>
                </a:tc>
              </a:tr>
              <a:tr h="370840">
                <a:tc>
                  <a:txBody>
                    <a:bodyPr/>
                    <a:lstStyle/>
                    <a:p>
                      <a:r>
                        <a:rPr lang="en-US" dirty="0" smtClean="0">
                          <a:latin typeface="Times New Roman" charset="0"/>
                          <a:ea typeface="Times New Roman" charset="0"/>
                          <a:cs typeface="Times New Roman" charset="0"/>
                        </a:rPr>
                        <a:t>1</a:t>
                      </a:r>
                      <a:endParaRPr lang="en-US" dirty="0">
                        <a:latin typeface="Times New Roman" charset="0"/>
                        <a:ea typeface="Times New Roman" charset="0"/>
                        <a:cs typeface="Times New Roman" charset="0"/>
                      </a:endParaRP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Times New Roman" charset="0"/>
                          <a:cs typeface="Times New Roman" charset="0"/>
                        </a:rPr>
                        <a:t>2014</a:t>
                      </a:r>
                      <a:r>
                        <a:rPr lang="en-US" baseline="0" dirty="0" smtClean="0">
                          <a:latin typeface="Times New Roman" charset="0"/>
                          <a:ea typeface="Times New Roman" charset="0"/>
                          <a:cs typeface="Times New Roman" charset="0"/>
                        </a:rPr>
                        <a:t> </a:t>
                      </a:r>
                      <a:r>
                        <a:rPr lang="en-US" baseline="0" dirty="0" err="1" smtClean="0">
                          <a:latin typeface="Times New Roman" charset="0"/>
                          <a:ea typeface="Times New Roman" charset="0"/>
                          <a:cs typeface="Times New Roman" charset="0"/>
                        </a:rPr>
                        <a:t>он</a:t>
                      </a:r>
                      <a:r>
                        <a:rPr lang="en-US" baseline="0" dirty="0" smtClean="0">
                          <a:latin typeface="Times New Roman" charset="0"/>
                          <a:ea typeface="Times New Roman" charset="0"/>
                          <a:cs typeface="Times New Roman" charset="0"/>
                        </a:rPr>
                        <a:t> </a:t>
                      </a:r>
                      <a:endParaRPr lang="en-US" dirty="0" smtClean="0">
                        <a:latin typeface="Times New Roman" charset="0"/>
                        <a:ea typeface="Times New Roman" charset="0"/>
                        <a:cs typeface="Times New Roman" charset="0"/>
                      </a:endParaRPr>
                    </a:p>
                  </a:txBody>
                  <a:tcPr marL="68580" marR="68580"/>
                </a:tc>
                <a:tc>
                  <a:txBody>
                    <a:bodyPr/>
                    <a:lstStyle/>
                    <a:p>
                      <a:pPr algn="ctr" fontAlgn="ctr"/>
                      <a:r>
                        <a:rPr lang="is-IS" sz="1800" b="0" i="0" u="none" strike="noStrike" dirty="0">
                          <a:solidFill>
                            <a:srgbClr val="000000"/>
                          </a:solidFill>
                          <a:effectLst/>
                          <a:latin typeface="Times New Roman" charset="0"/>
                          <a:ea typeface="Times New Roman" charset="0"/>
                          <a:cs typeface="Times New Roman" charset="0"/>
                        </a:rPr>
                        <a:t>6,364,371,904</a:t>
                      </a:r>
                    </a:p>
                  </a:txBody>
                  <a:tcPr marL="9525" marR="9525" marT="12700" marB="0" anchor="ctr"/>
                </a:tc>
              </a:tr>
              <a:tr h="370840">
                <a:tc>
                  <a:txBody>
                    <a:bodyPr/>
                    <a:lstStyle/>
                    <a:p>
                      <a:r>
                        <a:rPr lang="en-US" dirty="0" smtClean="0">
                          <a:latin typeface="Times New Roman" charset="0"/>
                          <a:ea typeface="Times New Roman" charset="0"/>
                          <a:cs typeface="Times New Roman" charset="0"/>
                        </a:rPr>
                        <a:t>2</a:t>
                      </a:r>
                      <a:endParaRPr lang="en-US" dirty="0">
                        <a:latin typeface="Times New Roman" charset="0"/>
                        <a:ea typeface="Times New Roman" charset="0"/>
                        <a:cs typeface="Times New Roman" charset="0"/>
                      </a:endParaRPr>
                    </a:p>
                  </a:txBody>
                  <a:tcPr marL="68580" marR="68580"/>
                </a:tc>
                <a:tc>
                  <a:txBody>
                    <a:bodyPr/>
                    <a:lstStyle/>
                    <a:p>
                      <a:r>
                        <a:rPr lang="en-US" dirty="0" smtClean="0">
                          <a:latin typeface="Times New Roman" charset="0"/>
                          <a:ea typeface="Times New Roman" charset="0"/>
                          <a:cs typeface="Times New Roman" charset="0"/>
                        </a:rPr>
                        <a:t>2015 </a:t>
                      </a:r>
                      <a:r>
                        <a:rPr lang="en-US" dirty="0" err="1" smtClean="0">
                          <a:latin typeface="Times New Roman" charset="0"/>
                          <a:ea typeface="Times New Roman" charset="0"/>
                          <a:cs typeface="Times New Roman" charset="0"/>
                        </a:rPr>
                        <a:t>он</a:t>
                      </a:r>
                      <a:r>
                        <a:rPr lang="en-US" dirty="0" smtClean="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a:txBody>
                  <a:tcPr marL="68580" marR="68580"/>
                </a:tc>
                <a:tc>
                  <a:txBody>
                    <a:bodyPr/>
                    <a:lstStyle/>
                    <a:p>
                      <a:pPr algn="ctr" fontAlgn="ctr"/>
                      <a:r>
                        <a:rPr lang="is-IS" sz="1800" b="0" i="0" u="none" strike="noStrike" dirty="0">
                          <a:solidFill>
                            <a:srgbClr val="000000"/>
                          </a:solidFill>
                          <a:effectLst/>
                          <a:latin typeface="Times New Roman" charset="0"/>
                          <a:ea typeface="Times New Roman" charset="0"/>
                          <a:cs typeface="Times New Roman" charset="0"/>
                        </a:rPr>
                        <a:t>1,838,246,894</a:t>
                      </a:r>
                    </a:p>
                  </a:txBody>
                  <a:tcPr marL="9525" marR="9525" marT="12700" marB="0" anchor="ctr"/>
                </a:tc>
              </a:tr>
              <a:tr h="370840">
                <a:tc>
                  <a:txBody>
                    <a:bodyPr/>
                    <a:lstStyle/>
                    <a:p>
                      <a:r>
                        <a:rPr lang="en-US" dirty="0" smtClean="0">
                          <a:latin typeface="Times New Roman" charset="0"/>
                          <a:ea typeface="Times New Roman" charset="0"/>
                          <a:cs typeface="Times New Roman" charset="0"/>
                        </a:rPr>
                        <a:t>3</a:t>
                      </a:r>
                      <a:endParaRPr lang="en-US" dirty="0">
                        <a:latin typeface="Times New Roman" charset="0"/>
                        <a:ea typeface="Times New Roman" charset="0"/>
                        <a:cs typeface="Times New Roman" charset="0"/>
                      </a:endParaRPr>
                    </a:p>
                  </a:txBody>
                  <a:tcPr marL="68580" marR="68580"/>
                </a:tc>
                <a:tc>
                  <a:txBody>
                    <a:bodyPr/>
                    <a:lstStyle/>
                    <a:p>
                      <a:r>
                        <a:rPr lang="en-US" dirty="0" smtClean="0">
                          <a:latin typeface="Times New Roman" charset="0"/>
                          <a:ea typeface="Times New Roman" charset="0"/>
                          <a:cs typeface="Times New Roman" charset="0"/>
                        </a:rPr>
                        <a:t>2016 </a:t>
                      </a:r>
                      <a:r>
                        <a:rPr lang="en-US" dirty="0" err="1" smtClean="0">
                          <a:latin typeface="Times New Roman" charset="0"/>
                          <a:ea typeface="Times New Roman" charset="0"/>
                          <a:cs typeface="Times New Roman" charset="0"/>
                        </a:rPr>
                        <a:t>он</a:t>
                      </a:r>
                      <a:endParaRPr lang="en-US" dirty="0">
                        <a:latin typeface="Times New Roman" charset="0"/>
                        <a:ea typeface="Times New Roman" charset="0"/>
                        <a:cs typeface="Times New Roman" charset="0"/>
                      </a:endParaRPr>
                    </a:p>
                  </a:txBody>
                  <a:tcPr marL="68580" marR="68580"/>
                </a:tc>
                <a:tc>
                  <a:txBody>
                    <a:bodyPr/>
                    <a:lstStyle/>
                    <a:p>
                      <a:pPr algn="ctr" fontAlgn="ctr"/>
                      <a:r>
                        <a:rPr lang="cs-CZ" sz="1800" b="0" i="0" u="none" strike="noStrike" dirty="0">
                          <a:solidFill>
                            <a:srgbClr val="000000"/>
                          </a:solidFill>
                          <a:effectLst/>
                          <a:latin typeface="Times New Roman" charset="0"/>
                          <a:ea typeface="Times New Roman" charset="0"/>
                          <a:cs typeface="Times New Roman" charset="0"/>
                        </a:rPr>
                        <a:t>2,567,893,885</a:t>
                      </a:r>
                    </a:p>
                  </a:txBody>
                  <a:tcPr marL="9525" marR="9525" marT="12700" marB="0" anchor="ctr"/>
                </a:tc>
              </a:tr>
              <a:tr h="370840">
                <a:tc>
                  <a:txBody>
                    <a:bodyPr/>
                    <a:lstStyle/>
                    <a:p>
                      <a:r>
                        <a:rPr lang="en-US" dirty="0" smtClean="0">
                          <a:latin typeface="Times New Roman" charset="0"/>
                          <a:ea typeface="Times New Roman" charset="0"/>
                          <a:cs typeface="Times New Roman" charset="0"/>
                        </a:rPr>
                        <a:t>4</a:t>
                      </a:r>
                      <a:endParaRPr lang="en-US" dirty="0">
                        <a:latin typeface="Times New Roman" charset="0"/>
                        <a:ea typeface="Times New Roman" charset="0"/>
                        <a:cs typeface="Times New Roman" charset="0"/>
                      </a:endParaRPr>
                    </a:p>
                  </a:txBody>
                  <a:tcPr marL="68580" marR="68580"/>
                </a:tc>
                <a:tc>
                  <a:txBody>
                    <a:bodyPr/>
                    <a:lstStyle/>
                    <a:p>
                      <a:r>
                        <a:rPr lang="en-US" dirty="0" smtClean="0">
                          <a:latin typeface="Times New Roman" charset="0"/>
                          <a:ea typeface="Times New Roman" charset="0"/>
                          <a:cs typeface="Times New Roman" charset="0"/>
                        </a:rPr>
                        <a:t>2017 </a:t>
                      </a:r>
                      <a:r>
                        <a:rPr lang="en-US" dirty="0" err="1" smtClean="0">
                          <a:latin typeface="Times New Roman" charset="0"/>
                          <a:ea typeface="Times New Roman" charset="0"/>
                          <a:cs typeface="Times New Roman" charset="0"/>
                        </a:rPr>
                        <a:t>он</a:t>
                      </a:r>
                      <a:r>
                        <a:rPr lang="en-US" dirty="0" smtClean="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a:txBody>
                  <a:tcPr marL="68580" marR="68580"/>
                </a:tc>
                <a:tc>
                  <a:txBody>
                    <a:bodyPr/>
                    <a:lstStyle/>
                    <a:p>
                      <a:pPr algn="ctr" fontAlgn="ctr"/>
                      <a:r>
                        <a:rPr lang="cs-CZ" sz="1800" b="0" i="0" u="none" strike="noStrike" dirty="0">
                          <a:solidFill>
                            <a:srgbClr val="000000"/>
                          </a:solidFill>
                          <a:effectLst/>
                          <a:latin typeface="Times New Roman" charset="0"/>
                          <a:ea typeface="Times New Roman" charset="0"/>
                          <a:cs typeface="Times New Roman" charset="0"/>
                        </a:rPr>
                        <a:t>14,357,837,130</a:t>
                      </a:r>
                    </a:p>
                  </a:txBody>
                  <a:tcPr marL="9525" marR="9525" marT="12700" marB="0" anchor="ctr"/>
                </a:tc>
              </a:tr>
              <a:tr h="370840">
                <a:tc>
                  <a:txBody>
                    <a:bodyPr/>
                    <a:lstStyle/>
                    <a:p>
                      <a:r>
                        <a:rPr lang="en-US" dirty="0" smtClean="0">
                          <a:latin typeface="Times New Roman" charset="0"/>
                          <a:ea typeface="Times New Roman" charset="0"/>
                          <a:cs typeface="Times New Roman" charset="0"/>
                        </a:rPr>
                        <a:t>5</a:t>
                      </a:r>
                      <a:endParaRPr lang="en-US" dirty="0">
                        <a:latin typeface="Times New Roman" charset="0"/>
                        <a:ea typeface="Times New Roman" charset="0"/>
                        <a:cs typeface="Times New Roman" charset="0"/>
                      </a:endParaRPr>
                    </a:p>
                  </a:txBody>
                  <a:tcPr marL="68580" marR="68580"/>
                </a:tc>
                <a:tc>
                  <a:txBody>
                    <a:bodyPr/>
                    <a:lstStyle/>
                    <a:p>
                      <a:r>
                        <a:rPr lang="en-US" dirty="0" smtClean="0">
                          <a:latin typeface="Times New Roman" charset="0"/>
                          <a:ea typeface="Times New Roman" charset="0"/>
                          <a:cs typeface="Times New Roman" charset="0"/>
                        </a:rPr>
                        <a:t>2018 </a:t>
                      </a:r>
                      <a:r>
                        <a:rPr lang="en-US" dirty="0" err="1" smtClean="0">
                          <a:latin typeface="Times New Roman" charset="0"/>
                          <a:ea typeface="Times New Roman" charset="0"/>
                          <a:cs typeface="Times New Roman" charset="0"/>
                        </a:rPr>
                        <a:t>он</a:t>
                      </a:r>
                      <a:r>
                        <a:rPr lang="en-US" dirty="0" smtClean="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a:txBody>
                  <a:tcPr marL="68580" marR="68580"/>
                </a:tc>
                <a:tc>
                  <a:txBody>
                    <a:bodyPr/>
                    <a:lstStyle/>
                    <a:p>
                      <a:pPr algn="ctr" fontAlgn="ctr"/>
                      <a:r>
                        <a:rPr lang="is-IS" sz="1800" b="0" i="0" u="none" strike="noStrike" dirty="0" smtClean="0">
                          <a:solidFill>
                            <a:srgbClr val="000000"/>
                          </a:solidFill>
                          <a:effectLst/>
                          <a:latin typeface="Times New Roman" charset="0"/>
                          <a:ea typeface="Times New Roman" charset="0"/>
                          <a:cs typeface="Times New Roman" charset="0"/>
                        </a:rPr>
                        <a:t>11.2</a:t>
                      </a:r>
                      <a:r>
                        <a:rPr lang="is-IS" sz="1800" b="0" i="0" u="none" strike="noStrike" baseline="0" dirty="0" smtClean="0">
                          <a:solidFill>
                            <a:srgbClr val="000000"/>
                          </a:solidFill>
                          <a:effectLst/>
                          <a:latin typeface="Times New Roman" charset="0"/>
                          <a:ea typeface="Times New Roman" charset="0"/>
                          <a:cs typeface="Times New Roman" charset="0"/>
                        </a:rPr>
                        <a:t> тэрбум </a:t>
                      </a:r>
                      <a:endParaRPr lang="is-IS" sz="1800" b="0" i="0" u="none" strike="noStrike" dirty="0">
                        <a:solidFill>
                          <a:srgbClr val="000000"/>
                        </a:solidFill>
                        <a:effectLst/>
                        <a:latin typeface="Times New Roman" charset="0"/>
                        <a:ea typeface="Times New Roman" charset="0"/>
                        <a:cs typeface="Times New Roman" charset="0"/>
                      </a:endParaRPr>
                    </a:p>
                  </a:txBody>
                  <a:tcPr marL="9525" marR="9525" marT="12700" marB="0" anchor="ctr"/>
                </a:tc>
              </a:tr>
              <a:tr h="370840">
                <a:tc gridSpan="2">
                  <a:txBody>
                    <a:bodyPr/>
                    <a:lstStyle/>
                    <a:p>
                      <a:r>
                        <a:rPr lang="en-US" dirty="0" err="1" smtClean="0">
                          <a:latin typeface="Times New Roman" charset="0"/>
                          <a:ea typeface="Times New Roman" charset="0"/>
                          <a:cs typeface="Times New Roman" charset="0"/>
                        </a:rPr>
                        <a:t>Нийт</a:t>
                      </a:r>
                      <a:r>
                        <a:rPr lang="en-US" dirty="0" smtClean="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a:txBody>
                  <a:tcPr marL="68580" marR="68580"/>
                </a:tc>
                <a:tc hMerge="1">
                  <a:txBody>
                    <a:bodyPr/>
                    <a:lstStyle/>
                    <a:p>
                      <a:endParaRPr lang="en-US" dirty="0"/>
                    </a:p>
                  </a:txBody>
                  <a:tcPr/>
                </a:tc>
                <a:tc>
                  <a:txBody>
                    <a:bodyPr/>
                    <a:lstStyle/>
                    <a:p>
                      <a:pPr algn="r" fontAlgn="ctr"/>
                      <a:r>
                        <a:rPr lang="is-IS" sz="1800" b="1" i="0" u="none" strike="noStrike" dirty="0" smtClean="0">
                          <a:solidFill>
                            <a:srgbClr val="000000"/>
                          </a:solidFill>
                          <a:effectLst/>
                          <a:latin typeface="Times New Roman" charset="0"/>
                          <a:ea typeface="Times New Roman" charset="0"/>
                          <a:cs typeface="Times New Roman" charset="0"/>
                        </a:rPr>
                        <a:t>36</a:t>
                      </a:r>
                      <a:r>
                        <a:rPr lang="is-IS" sz="1800" b="1" i="0" u="none" strike="noStrike" baseline="0" dirty="0" smtClean="0">
                          <a:solidFill>
                            <a:srgbClr val="000000"/>
                          </a:solidFill>
                          <a:effectLst/>
                          <a:latin typeface="Times New Roman" charset="0"/>
                          <a:ea typeface="Times New Roman" charset="0"/>
                          <a:cs typeface="Times New Roman" charset="0"/>
                        </a:rPr>
                        <a:t> 328 349 813 </a:t>
                      </a:r>
                      <a:endParaRPr lang="is-IS" sz="1800" b="1" i="0" u="none" strike="noStrike" dirty="0">
                        <a:solidFill>
                          <a:srgbClr val="000000"/>
                        </a:solidFill>
                        <a:effectLst/>
                        <a:latin typeface="Times New Roman" charset="0"/>
                        <a:ea typeface="Times New Roman" charset="0"/>
                        <a:cs typeface="Times New Roman" charset="0"/>
                      </a:endParaRPr>
                    </a:p>
                  </a:txBody>
                  <a:tcPr marL="9525" marR="9525" marT="12700" marB="0" anchor="ctr"/>
                </a:tc>
              </a:tr>
              <a:tr h="370840">
                <a:tc gridSpan="2">
                  <a:txBody>
                    <a:bodyPr/>
                    <a:lstStyle/>
                    <a:p>
                      <a:r>
                        <a:rPr lang="en-US" dirty="0" err="1" smtClean="0">
                          <a:latin typeface="Times New Roman" charset="0"/>
                          <a:ea typeface="Times New Roman" charset="0"/>
                          <a:cs typeface="Times New Roman" charset="0"/>
                        </a:rPr>
                        <a:t>Жилийн</a:t>
                      </a:r>
                      <a:r>
                        <a:rPr lang="en-US" baseline="0" dirty="0" smtClean="0">
                          <a:latin typeface="Times New Roman" charset="0"/>
                          <a:ea typeface="Times New Roman" charset="0"/>
                          <a:cs typeface="Times New Roman" charset="0"/>
                        </a:rPr>
                        <a:t> </a:t>
                      </a:r>
                      <a:r>
                        <a:rPr lang="en-US" baseline="0" dirty="0" err="1" smtClean="0">
                          <a:latin typeface="Times New Roman" charset="0"/>
                          <a:ea typeface="Times New Roman" charset="0"/>
                          <a:cs typeface="Times New Roman" charset="0"/>
                        </a:rPr>
                        <a:t>дундаж</a:t>
                      </a:r>
                      <a:r>
                        <a:rPr lang="en-US" baseline="0" dirty="0" smtClean="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a:txBody>
                  <a:tcPr marL="68580" marR="68580"/>
                </a:tc>
                <a:tc hMerge="1">
                  <a:txBody>
                    <a:bodyPr/>
                    <a:lstStyle/>
                    <a:p>
                      <a:endParaRPr lang="en-US"/>
                    </a:p>
                  </a:txBody>
                  <a:tcPr/>
                </a:tc>
                <a:tc>
                  <a:txBody>
                    <a:bodyPr/>
                    <a:lstStyle/>
                    <a:p>
                      <a:pPr algn="r" fontAlgn="ctr"/>
                      <a:r>
                        <a:rPr lang="is-IS" sz="1800" b="1" i="0" u="none" strike="noStrike" dirty="0" smtClean="0">
                          <a:solidFill>
                            <a:srgbClr val="000000"/>
                          </a:solidFill>
                          <a:effectLst/>
                          <a:latin typeface="Times New Roman" charset="0"/>
                          <a:ea typeface="Times New Roman" charset="0"/>
                          <a:cs typeface="Times New Roman" charset="0"/>
                        </a:rPr>
                        <a:t>7.3 тэрбум </a:t>
                      </a:r>
                      <a:endParaRPr lang="is-IS" sz="1800" b="1" i="0" u="none" strike="noStrike" dirty="0">
                        <a:solidFill>
                          <a:srgbClr val="000000"/>
                        </a:solidFill>
                        <a:effectLst/>
                        <a:latin typeface="Times New Roman" charset="0"/>
                        <a:ea typeface="Times New Roman" charset="0"/>
                        <a:cs typeface="Times New Roman" charset="0"/>
                      </a:endParaRPr>
                    </a:p>
                  </a:txBody>
                  <a:tcPr marL="9525" marR="9525" marT="12700" marB="0" anchor="ctr"/>
                </a:tc>
              </a:tr>
            </a:tbl>
          </a:graphicData>
        </a:graphic>
      </p:graphicFrame>
      <p:sp>
        <p:nvSpPr>
          <p:cNvPr id="5" name="Title 1"/>
          <p:cNvSpPr txBox="1">
            <a:spLocks/>
          </p:cNvSpPr>
          <p:nvPr/>
        </p:nvSpPr>
        <p:spPr>
          <a:xfrm>
            <a:off x="619009" y="1013289"/>
            <a:ext cx="7886700" cy="725545"/>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dirty="0" err="1">
                <a:latin typeface="Times New Roman" charset="0"/>
                <a:ea typeface="Times New Roman" charset="0"/>
                <a:cs typeface="Times New Roman" charset="0"/>
              </a:rPr>
              <a:t>Захиргааны</a:t>
            </a:r>
            <a:r>
              <a:rPr lang="ru-RU" dirty="0">
                <a:latin typeface="Times New Roman" charset="0"/>
                <a:ea typeface="Times New Roman" charset="0"/>
                <a:cs typeface="Times New Roman" charset="0"/>
              </a:rPr>
              <a:t> </a:t>
            </a:r>
            <a:r>
              <a:rPr lang="ru-RU" dirty="0" err="1" smtClean="0">
                <a:latin typeface="Times New Roman" charset="0"/>
                <a:ea typeface="Times New Roman" charset="0"/>
                <a:cs typeface="Times New Roman" charset="0"/>
              </a:rPr>
              <a:t>байгууллаг</a:t>
            </a:r>
            <a:r>
              <a:rPr lang="en-US" dirty="0" err="1" smtClean="0">
                <a:latin typeface="Times New Roman" charset="0"/>
                <a:ea typeface="Times New Roman" charset="0"/>
                <a:cs typeface="Times New Roman" charset="0"/>
              </a:rPr>
              <a:t>а</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албан</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тушаалтны</a:t>
            </a:r>
            <a:r>
              <a:rPr lang="en-US" dirty="0" smtClean="0">
                <a:latin typeface="Times New Roman" charset="0"/>
                <a:ea typeface="Times New Roman" charset="0"/>
                <a:cs typeface="Times New Roman" charset="0"/>
              </a:rPr>
              <a:t> </a:t>
            </a:r>
            <a:r>
              <a:rPr lang="en-US" b="1" dirty="0" smtClean="0">
                <a:latin typeface="Times New Roman" charset="0"/>
                <a:ea typeface="Times New Roman" charset="0"/>
                <a:cs typeface="Times New Roman" charset="0"/>
              </a:rPr>
              <a:t>БУРУУТАЙ</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үйл</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ажиллагаанаас</a:t>
            </a:r>
            <a:r>
              <a:rPr lang="en-US" dirty="0">
                <a:latin typeface="Times New Roman" charset="0"/>
                <a:ea typeface="Times New Roman" charset="0"/>
                <a:cs typeface="Times New Roman" charset="0"/>
              </a:rPr>
              <a:t> </a:t>
            </a:r>
            <a:r>
              <a:rPr lang="ru-RU" dirty="0" err="1" smtClean="0">
                <a:latin typeface="Times New Roman" charset="0"/>
                <a:ea typeface="Times New Roman" charset="0"/>
                <a:cs typeface="Times New Roman" charset="0"/>
              </a:rPr>
              <a:t>үүссэн</a:t>
            </a:r>
            <a:r>
              <a:rPr lang="ru-RU" dirty="0" smtClean="0">
                <a:latin typeface="Times New Roman" charset="0"/>
                <a:ea typeface="Times New Roman" charset="0"/>
                <a:cs typeface="Times New Roman" charset="0"/>
              </a:rPr>
              <a:t> </a:t>
            </a:r>
            <a:r>
              <a:rPr lang="ru-RU" dirty="0" err="1" smtClean="0">
                <a:latin typeface="Times New Roman" charset="0"/>
                <a:ea typeface="Times New Roman" charset="0"/>
                <a:cs typeface="Times New Roman" charset="0"/>
              </a:rPr>
              <a:t>иргэн</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хуулийн</a:t>
            </a:r>
            <a:r>
              <a:rPr lang="ru-RU" dirty="0">
                <a:latin typeface="Times New Roman" charset="0"/>
                <a:ea typeface="Times New Roman" charset="0"/>
                <a:cs typeface="Times New Roman" charset="0"/>
              </a:rPr>
              <a:t> </a:t>
            </a:r>
            <a:r>
              <a:rPr lang="ru-RU" dirty="0" err="1" smtClean="0">
                <a:latin typeface="Times New Roman" charset="0"/>
                <a:ea typeface="Times New Roman" charset="0"/>
                <a:cs typeface="Times New Roman" charset="0"/>
              </a:rPr>
              <a:t>этгээд</a:t>
            </a:r>
            <a:r>
              <a:rPr lang="en-US" dirty="0" err="1" smtClean="0">
                <a:latin typeface="Times New Roman" charset="0"/>
                <a:ea typeface="Times New Roman" charset="0"/>
                <a:cs typeface="Times New Roman" charset="0"/>
              </a:rPr>
              <a:t>эд</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учирсан</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хохирлын</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хэмжээ</a:t>
            </a:r>
            <a:endParaRPr lang="en-US" dirty="0">
              <a:latin typeface="Times New Roman" charset="0"/>
              <a:ea typeface="Times New Roman" charset="0"/>
              <a:cs typeface="Times New Roman" charset="0"/>
            </a:endParaRPr>
          </a:p>
        </p:txBody>
      </p:sp>
      <p:sp>
        <p:nvSpPr>
          <p:cNvPr id="7" name="Title 1"/>
          <p:cNvSpPr txBox="1">
            <a:spLocks/>
          </p:cNvSpPr>
          <p:nvPr/>
        </p:nvSpPr>
        <p:spPr>
          <a:xfrm>
            <a:off x="4648200" y="1961612"/>
            <a:ext cx="3840985" cy="3905788"/>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Times New Roman" charset="0"/>
                <a:ea typeface="Times New Roman" charset="0"/>
                <a:cs typeface="Times New Roman" charset="0"/>
              </a:rPr>
              <a:t>2014 </a:t>
            </a:r>
            <a:r>
              <a:rPr lang="en-US" dirty="0" err="1" smtClean="0">
                <a:latin typeface="Times New Roman" charset="0"/>
                <a:ea typeface="Times New Roman" charset="0"/>
                <a:cs typeface="Times New Roman" charset="0"/>
              </a:rPr>
              <a:t>оноос</a:t>
            </a:r>
            <a:r>
              <a:rPr lang="en-US" dirty="0" smtClean="0">
                <a:latin typeface="Times New Roman" charset="0"/>
                <a:ea typeface="Times New Roman" charset="0"/>
                <a:cs typeface="Times New Roman" charset="0"/>
              </a:rPr>
              <a:t> 2017 </a:t>
            </a:r>
            <a:r>
              <a:rPr lang="en-US" dirty="0" err="1" smtClean="0">
                <a:latin typeface="Times New Roman" charset="0"/>
                <a:ea typeface="Times New Roman" charset="0"/>
                <a:cs typeface="Times New Roman" charset="0"/>
              </a:rPr>
              <a:t>онд</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нийт</a:t>
            </a:r>
            <a:r>
              <a:rPr lang="en-US" dirty="0" smtClean="0">
                <a:latin typeface="Times New Roman" charset="0"/>
                <a:ea typeface="Times New Roman" charset="0"/>
                <a:cs typeface="Times New Roman" charset="0"/>
              </a:rPr>
              <a:t> 194 </a:t>
            </a:r>
            <a:r>
              <a:rPr lang="en-US" dirty="0" err="1" smtClean="0">
                <a:latin typeface="Times New Roman" charset="0"/>
                <a:ea typeface="Times New Roman" charset="0"/>
                <a:cs typeface="Times New Roman" charset="0"/>
              </a:rPr>
              <a:t>шүүхийн</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шийдвэр</a:t>
            </a:r>
            <a:r>
              <a:rPr lang="en-US" dirty="0" smtClean="0">
                <a:latin typeface="Times New Roman" charset="0"/>
                <a:ea typeface="Times New Roman" charset="0"/>
                <a:cs typeface="Times New Roman" charset="0"/>
              </a:rPr>
              <a:t>.</a:t>
            </a:r>
          </a:p>
          <a:p>
            <a:r>
              <a:rPr lang="en-US" dirty="0" smtClean="0">
                <a:latin typeface="Times New Roman" charset="0"/>
                <a:ea typeface="Times New Roman" charset="0"/>
                <a:cs typeface="Times New Roman" charset="0"/>
              </a:rPr>
              <a:t> </a:t>
            </a:r>
          </a:p>
          <a:p>
            <a:r>
              <a:rPr lang="en-US" dirty="0" smtClean="0">
                <a:latin typeface="Times New Roman" charset="0"/>
                <a:ea typeface="Times New Roman" charset="0"/>
                <a:cs typeface="Times New Roman" charset="0"/>
              </a:rPr>
              <a:t>2018 </a:t>
            </a:r>
            <a:r>
              <a:rPr lang="en-US" dirty="0" err="1" smtClean="0">
                <a:latin typeface="Times New Roman" charset="0"/>
                <a:ea typeface="Times New Roman" charset="0"/>
                <a:cs typeface="Times New Roman" charset="0"/>
              </a:rPr>
              <a:t>он</a:t>
            </a:r>
            <a:r>
              <a:rPr lang="en-US" dirty="0" smtClean="0">
                <a:latin typeface="Times New Roman" charset="0"/>
                <a:ea typeface="Times New Roman" charset="0"/>
                <a:cs typeface="Times New Roman" charset="0"/>
              </a:rPr>
              <a:t>?</a:t>
            </a:r>
          </a:p>
          <a:p>
            <a:endParaRPr lang="en-US" dirty="0">
              <a:latin typeface="Times New Roman" charset="0"/>
              <a:ea typeface="Times New Roman" charset="0"/>
              <a:cs typeface="Times New Roman" charset="0"/>
            </a:endParaRPr>
          </a:p>
          <a:p>
            <a:r>
              <a:rPr lang="en-US" dirty="0" err="1" smtClean="0">
                <a:latin typeface="Times New Roman" charset="0"/>
                <a:ea typeface="Times New Roman" charset="0"/>
                <a:cs typeface="Times New Roman" charset="0"/>
              </a:rPr>
              <a:t>Бүрэн</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гүйцэд</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тоо</a:t>
            </a:r>
            <a:r>
              <a:rPr lang="en-US" dirty="0" smtClean="0">
                <a:latin typeface="Times New Roman" charset="0"/>
                <a:ea typeface="Times New Roman" charset="0"/>
                <a:cs typeface="Times New Roman" charset="0"/>
              </a:rPr>
              <a:t> </a:t>
            </a:r>
            <a:r>
              <a:rPr lang="mn-MN" dirty="0" smtClean="0">
                <a:latin typeface="Times New Roman" charset="0"/>
                <a:ea typeface="Times New Roman" charset="0"/>
                <a:cs typeface="Times New Roman" charset="0"/>
              </a:rPr>
              <a:t>биш.</a:t>
            </a:r>
            <a:r>
              <a:rPr lang="en-US" dirty="0" smtClean="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137662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latin typeface="Times New Roman" charset="0"/>
                <a:ea typeface="Times New Roman" charset="0"/>
                <a:cs typeface="Times New Roman" charset="0"/>
              </a:rPr>
              <a:t>НЗХАШ шүүх </a:t>
            </a:r>
            <a:br>
              <a:rPr lang="mn-MN" dirty="0" smtClean="0">
                <a:latin typeface="Times New Roman" charset="0"/>
                <a:ea typeface="Times New Roman" charset="0"/>
                <a:cs typeface="Times New Roman" charset="0"/>
              </a:rPr>
            </a:br>
            <a:r>
              <a:rPr lang="en-US" dirty="0" err="1" smtClean="0">
                <a:latin typeface="Times New Roman" charset="0"/>
                <a:ea typeface="Times New Roman" charset="0"/>
                <a:cs typeface="Times New Roman" charset="0"/>
              </a:rPr>
              <a:t>Төрийн</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албаны</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маргаан</a:t>
            </a:r>
            <a:r>
              <a:rPr lang="mn-M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(2017) </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a:xfrm>
            <a:off x="457200" y="1371600"/>
            <a:ext cx="8153400" cy="4610062"/>
          </a:xfrm>
        </p:spPr>
        <p:txBody>
          <a:bodyPr>
            <a:noAutofit/>
          </a:bodyPr>
          <a:lstStyle/>
          <a:p>
            <a:r>
              <a:rPr lang="ru-RU" sz="2400" dirty="0" err="1">
                <a:latin typeface="Times New Roman" charset="0"/>
                <a:ea typeface="Times New Roman" charset="0"/>
                <a:cs typeface="Times New Roman" charset="0"/>
              </a:rPr>
              <a:t>Төрийн</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албаны</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маргаан</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буюу</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төрийн</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албанаас</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халсан</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чөлөөлсөн</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шилжүүлсэн</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албан</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тушаал</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бууруулсантай</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холбоотой</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нийт</a:t>
            </a:r>
            <a:r>
              <a:rPr lang="ru-RU" sz="2400" dirty="0">
                <a:latin typeface="Times New Roman" charset="0"/>
                <a:ea typeface="Times New Roman" charset="0"/>
                <a:cs typeface="Times New Roman" charset="0"/>
              </a:rPr>
              <a:t> 411 </a:t>
            </a:r>
            <a:r>
              <a:rPr lang="ru-RU" sz="2400" dirty="0" err="1">
                <a:latin typeface="Times New Roman" charset="0"/>
                <a:ea typeface="Times New Roman" charset="0"/>
                <a:cs typeface="Times New Roman" charset="0"/>
              </a:rPr>
              <a:t>нэхэмжлэл</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ирсэн</a:t>
            </a:r>
            <a:r>
              <a:rPr lang="ru-RU" sz="2400" dirty="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байгаагаас</a:t>
            </a:r>
            <a:r>
              <a:rPr lang="en-US" sz="2400" dirty="0" smtClean="0">
                <a:latin typeface="Times New Roman" charset="0"/>
                <a:ea typeface="Times New Roman" charset="0"/>
                <a:cs typeface="Times New Roman" charset="0"/>
              </a:rPr>
              <a:t> </a:t>
            </a:r>
          </a:p>
          <a:p>
            <a:pPr lvl="1"/>
            <a:r>
              <a:rPr lang="ru-RU" sz="2400" dirty="0" smtClean="0">
                <a:latin typeface="Times New Roman" charset="0"/>
                <a:ea typeface="Times New Roman" charset="0"/>
                <a:cs typeface="Times New Roman" charset="0"/>
              </a:rPr>
              <a:t>62 </a:t>
            </a:r>
            <a:r>
              <a:rPr lang="ru-RU" sz="2400" dirty="0" err="1">
                <a:latin typeface="Times New Roman" charset="0"/>
                <a:ea typeface="Times New Roman" charset="0"/>
                <a:cs typeface="Times New Roman" charset="0"/>
              </a:rPr>
              <a:t>хувь</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нь</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нэхэмжлэлийн</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шаардлага</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бүхэлдээ</a:t>
            </a:r>
            <a:r>
              <a:rPr lang="ru-RU" sz="2400" dirty="0">
                <a:latin typeface="Times New Roman" charset="0"/>
                <a:ea typeface="Times New Roman" charset="0"/>
                <a:cs typeface="Times New Roman" charset="0"/>
              </a:rPr>
              <a:t> </a:t>
            </a:r>
            <a:r>
              <a:rPr lang="ru-RU" sz="2400" dirty="0" err="1" smtClean="0">
                <a:latin typeface="Times New Roman" charset="0"/>
                <a:ea typeface="Times New Roman" charset="0"/>
                <a:cs typeface="Times New Roman" charset="0"/>
              </a:rPr>
              <a:t>хангагдсан</a:t>
            </a:r>
            <a:r>
              <a:rPr lang="en-US" sz="2400" dirty="0" smtClean="0">
                <a:latin typeface="Times New Roman" charset="0"/>
                <a:ea typeface="Times New Roman" charset="0"/>
                <a:cs typeface="Times New Roman" charset="0"/>
              </a:rPr>
              <a:t>. </a:t>
            </a:r>
          </a:p>
          <a:p>
            <a:pPr lvl="1"/>
            <a:r>
              <a:rPr lang="ru-RU" sz="2400" dirty="0" smtClean="0">
                <a:latin typeface="Times New Roman" charset="0"/>
                <a:ea typeface="Times New Roman" charset="0"/>
                <a:cs typeface="Times New Roman" charset="0"/>
              </a:rPr>
              <a:t>11 </a:t>
            </a:r>
            <a:r>
              <a:rPr lang="ru-RU" sz="2400" dirty="0" err="1">
                <a:latin typeface="Times New Roman" charset="0"/>
                <a:ea typeface="Times New Roman" charset="0"/>
                <a:cs typeface="Times New Roman" charset="0"/>
              </a:rPr>
              <a:t>хувь</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нь</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нэхэмжлэлийн</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шаардлагын</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зарим</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хэсгийг</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шүүх</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хангасан</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байна</a:t>
            </a:r>
            <a:r>
              <a:rPr lang="ru-RU" sz="2400" dirty="0" smtClean="0">
                <a:latin typeface="Times New Roman" charset="0"/>
                <a:ea typeface="Times New Roman" charset="0"/>
                <a:cs typeface="Times New Roman" charset="0"/>
              </a:rPr>
              <a:t>.</a:t>
            </a:r>
            <a:endParaRPr lang="en-US" sz="2400" dirty="0" smtClean="0">
              <a:latin typeface="Times New Roman" charset="0"/>
              <a:ea typeface="Times New Roman" charset="0"/>
              <a:cs typeface="Times New Roman" charset="0"/>
            </a:endParaRPr>
          </a:p>
          <a:p>
            <a:pPr lvl="1"/>
            <a:r>
              <a:rPr lang="ru-RU" sz="2400" dirty="0">
                <a:latin typeface="Times New Roman" charset="0"/>
                <a:ea typeface="Times New Roman" charset="0"/>
                <a:cs typeface="Times New Roman" charset="0"/>
              </a:rPr>
              <a:t>70 </a:t>
            </a:r>
            <a:r>
              <a:rPr lang="ru-RU" sz="2400" dirty="0" err="1">
                <a:latin typeface="Times New Roman" charset="0"/>
                <a:ea typeface="Times New Roman" charset="0"/>
                <a:cs typeface="Times New Roman" charset="0"/>
              </a:rPr>
              <a:t>гаруй</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хувь</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захиргааны</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байгууллага</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албан</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тушаалтны</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гаргасан</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захиргааны</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актыг</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хууль</a:t>
            </a:r>
            <a:r>
              <a:rPr lang="ru-RU" sz="2400" dirty="0">
                <a:latin typeface="Times New Roman" charset="0"/>
                <a:ea typeface="Times New Roman" charset="0"/>
                <a:cs typeface="Times New Roman" charset="0"/>
              </a:rPr>
              <a:t> бус </a:t>
            </a:r>
            <a:r>
              <a:rPr lang="ru-RU" sz="2400" dirty="0" err="1">
                <a:latin typeface="Times New Roman" charset="0"/>
                <a:ea typeface="Times New Roman" charset="0"/>
                <a:cs typeface="Times New Roman" charset="0"/>
              </a:rPr>
              <a:t>гэж</a:t>
            </a:r>
            <a:r>
              <a:rPr lang="ru-RU" sz="2400" dirty="0">
                <a:latin typeface="Times New Roman" charset="0"/>
                <a:ea typeface="Times New Roman" charset="0"/>
                <a:cs typeface="Times New Roman" charset="0"/>
              </a:rPr>
              <a:t> </a:t>
            </a:r>
            <a:r>
              <a:rPr lang="ru-RU" sz="2400" dirty="0" err="1" smtClean="0">
                <a:latin typeface="Times New Roman" charset="0"/>
                <a:ea typeface="Times New Roman" charset="0"/>
                <a:cs typeface="Times New Roman" charset="0"/>
              </a:rPr>
              <a:t>үзсэн</a:t>
            </a:r>
            <a:endParaRPr lang="en-US" sz="2400" dirty="0" smtClean="0">
              <a:latin typeface="Times New Roman" charset="0"/>
              <a:ea typeface="Times New Roman" charset="0"/>
              <a:cs typeface="Times New Roman" charset="0"/>
            </a:endParaRPr>
          </a:p>
          <a:p>
            <a:r>
              <a:rPr lang="ru-RU" sz="2400" dirty="0" smtClean="0">
                <a:latin typeface="Times New Roman" charset="0"/>
                <a:ea typeface="Times New Roman" charset="0"/>
                <a:cs typeface="Times New Roman" charset="0"/>
              </a:rPr>
              <a:t>2.089.478.711 </a:t>
            </a:r>
            <a:r>
              <a:rPr lang="ru-RU" sz="2400" dirty="0" err="1" smtClean="0">
                <a:latin typeface="Times New Roman" charset="0"/>
                <a:ea typeface="Times New Roman" charset="0"/>
                <a:cs typeface="Times New Roman" charset="0"/>
              </a:rPr>
              <a:t>төгрөгийг</a:t>
            </a:r>
            <a:r>
              <a:rPr lang="ru-RU" sz="2400" dirty="0" smtClean="0">
                <a:latin typeface="Times New Roman" charset="0"/>
                <a:ea typeface="Times New Roman" charset="0"/>
                <a:cs typeface="Times New Roman" charset="0"/>
              </a:rPr>
              <a:t> </a:t>
            </a:r>
            <a:r>
              <a:rPr lang="ru-RU" sz="2400" dirty="0" err="1" smtClean="0">
                <a:latin typeface="Times New Roman" charset="0"/>
                <a:ea typeface="Times New Roman" charset="0"/>
                <a:cs typeface="Times New Roman" charset="0"/>
              </a:rPr>
              <a:t>нэхэмжилсэн</a:t>
            </a:r>
            <a:r>
              <a:rPr lang="ru-RU" sz="2400" dirty="0" smtClean="0">
                <a:latin typeface="Times New Roman" charset="0"/>
                <a:ea typeface="Times New Roman" charset="0"/>
                <a:cs typeface="Times New Roman" charset="0"/>
              </a:rPr>
              <a:t> ба </a:t>
            </a:r>
            <a:r>
              <a:rPr lang="ru-RU" sz="2400" dirty="0" err="1" smtClean="0">
                <a:latin typeface="Times New Roman" charset="0"/>
                <a:ea typeface="Times New Roman" charset="0"/>
                <a:cs typeface="Times New Roman" charset="0"/>
              </a:rPr>
              <a:t>тус</a:t>
            </a:r>
            <a:r>
              <a:rPr lang="ru-RU" sz="2400" dirty="0" smtClean="0">
                <a:latin typeface="Times New Roman" charset="0"/>
                <a:ea typeface="Times New Roman" charset="0"/>
                <a:cs typeface="Times New Roman" charset="0"/>
              </a:rPr>
              <a:t> </a:t>
            </a:r>
            <a:r>
              <a:rPr lang="ru-RU" sz="2400" dirty="0" err="1" smtClean="0">
                <a:latin typeface="Times New Roman" charset="0"/>
                <a:ea typeface="Times New Roman" charset="0"/>
                <a:cs typeface="Times New Roman" charset="0"/>
              </a:rPr>
              <a:t>шүүхээс</a:t>
            </a:r>
            <a:r>
              <a:rPr lang="ru-RU" sz="2400" dirty="0" smtClean="0">
                <a:latin typeface="Times New Roman" charset="0"/>
                <a:ea typeface="Times New Roman" charset="0"/>
                <a:cs typeface="Times New Roman" charset="0"/>
              </a:rPr>
              <a:t> 496.098.260 </a:t>
            </a:r>
            <a:r>
              <a:rPr lang="ru-RU" sz="2400" dirty="0" err="1" smtClean="0">
                <a:latin typeface="Times New Roman" charset="0"/>
                <a:ea typeface="Times New Roman" charset="0"/>
                <a:cs typeface="Times New Roman" charset="0"/>
              </a:rPr>
              <a:t>төгрөгийн</a:t>
            </a:r>
            <a:r>
              <a:rPr lang="ru-RU" sz="2400" dirty="0" smtClean="0">
                <a:latin typeface="Times New Roman" charset="0"/>
                <a:ea typeface="Times New Roman" charset="0"/>
                <a:cs typeface="Times New Roman" charset="0"/>
              </a:rPr>
              <a:t> </a:t>
            </a:r>
            <a:r>
              <a:rPr lang="ru-RU" sz="2400" dirty="0" err="1" smtClean="0">
                <a:latin typeface="Times New Roman" charset="0"/>
                <a:ea typeface="Times New Roman" charset="0"/>
                <a:cs typeface="Times New Roman" charset="0"/>
              </a:rPr>
              <a:t>цалин</a:t>
            </a:r>
            <a:r>
              <a:rPr lang="ru-RU" sz="2400" dirty="0" smtClean="0">
                <a:latin typeface="Times New Roman" charset="0"/>
                <a:ea typeface="Times New Roman" charset="0"/>
                <a:cs typeface="Times New Roman" charset="0"/>
              </a:rPr>
              <a:t> </a:t>
            </a:r>
            <a:r>
              <a:rPr lang="ru-RU" sz="2400" dirty="0" err="1" smtClean="0">
                <a:latin typeface="Times New Roman" charset="0"/>
                <a:ea typeface="Times New Roman" charset="0"/>
                <a:cs typeface="Times New Roman" charset="0"/>
              </a:rPr>
              <a:t>хөлсийг</a:t>
            </a:r>
            <a:r>
              <a:rPr lang="ru-RU" sz="2400" dirty="0" smtClean="0">
                <a:latin typeface="Times New Roman" charset="0"/>
                <a:ea typeface="Times New Roman" charset="0"/>
                <a:cs typeface="Times New Roman" charset="0"/>
              </a:rPr>
              <a:t> </a:t>
            </a:r>
            <a:r>
              <a:rPr lang="ru-RU" sz="2400" dirty="0" err="1" smtClean="0">
                <a:latin typeface="Times New Roman" charset="0"/>
                <a:ea typeface="Times New Roman" charset="0"/>
                <a:cs typeface="Times New Roman" charset="0"/>
              </a:rPr>
              <a:t>төрөөс</a:t>
            </a:r>
            <a:r>
              <a:rPr lang="ru-RU" sz="2400" dirty="0" smtClean="0">
                <a:latin typeface="Times New Roman" charset="0"/>
                <a:ea typeface="Times New Roman" charset="0"/>
                <a:cs typeface="Times New Roman" charset="0"/>
              </a:rPr>
              <a:t> </a:t>
            </a:r>
            <a:r>
              <a:rPr lang="ru-RU" sz="2400" dirty="0" err="1" smtClean="0">
                <a:latin typeface="Times New Roman" charset="0"/>
                <a:ea typeface="Times New Roman" charset="0"/>
                <a:cs typeface="Times New Roman" charset="0"/>
              </a:rPr>
              <a:t>гаргуулахаар</a:t>
            </a:r>
            <a:r>
              <a:rPr lang="ru-RU" sz="2400" dirty="0" smtClean="0">
                <a:latin typeface="Times New Roman" charset="0"/>
                <a:ea typeface="Times New Roman" charset="0"/>
                <a:cs typeface="Times New Roman" charset="0"/>
              </a:rPr>
              <a:t> </a:t>
            </a:r>
            <a:r>
              <a:rPr lang="ru-RU" sz="2400" dirty="0" err="1" smtClean="0">
                <a:latin typeface="Times New Roman" charset="0"/>
                <a:ea typeface="Times New Roman" charset="0"/>
                <a:cs typeface="Times New Roman" charset="0"/>
              </a:rPr>
              <a:t>шийдвэрлэсэн</a:t>
            </a:r>
            <a:r>
              <a:rPr lang="en-US" sz="2400" dirty="0" smtClean="0">
                <a:latin typeface="Times New Roman" charset="0"/>
                <a:ea typeface="Times New Roman" charset="0"/>
                <a:cs typeface="Times New Roman" charset="0"/>
              </a:rPr>
              <a:t>. </a:t>
            </a:r>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944491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latin typeface="Arial" panose="020B0604020202020204" pitchFamily="34" charset="0"/>
                <a:cs typeface="Arial" panose="020B0604020202020204" pitchFamily="34" charset="0"/>
              </a:rPr>
              <a:t>Монгол Улсын Үндсэн хууль</a:t>
            </a:r>
            <a:endParaRPr lang="en-US" dirty="0"/>
          </a:p>
        </p:txBody>
      </p:sp>
      <p:sp>
        <p:nvSpPr>
          <p:cNvPr id="3" name="Content Placeholder 2"/>
          <p:cNvSpPr>
            <a:spLocks noGrp="1"/>
          </p:cNvSpPr>
          <p:nvPr>
            <p:ph idx="1"/>
          </p:nvPr>
        </p:nvSpPr>
        <p:spPr>
          <a:xfrm>
            <a:off x="457200" y="1371600"/>
            <a:ext cx="8229600" cy="4754563"/>
          </a:xfrm>
        </p:spPr>
        <p:txBody>
          <a:bodyPr/>
          <a:lstStyle/>
          <a:p>
            <a:r>
              <a:rPr lang="mn-MN" dirty="0">
                <a:latin typeface="Arial" panose="020B0604020202020204" pitchFamily="34" charset="0"/>
                <a:cs typeface="Arial" panose="020B0604020202020204" pitchFamily="34" charset="0"/>
              </a:rPr>
              <a:t>Монгол Улсын үндсэн хуулийн тавьдугаар зүйлийн </a:t>
            </a:r>
            <a:r>
              <a:rPr lang="en-US" i="1" dirty="0">
                <a:latin typeface="Arial" panose="020B0604020202020204" pitchFamily="34" charset="0"/>
                <a:cs typeface="Arial" panose="020B0604020202020204" pitchFamily="34" charset="0"/>
              </a:rPr>
              <a:t>2</a:t>
            </a:r>
            <a:r>
              <a:rPr lang="mn-MN" i="1" dirty="0">
                <a:latin typeface="Arial" panose="020B0604020202020204" pitchFamily="34" charset="0"/>
                <a:cs typeface="Arial" panose="020B0604020202020204" pitchFamily="34" charset="0"/>
              </a:rPr>
              <a:t>-д “</a:t>
            </a:r>
            <a:r>
              <a:rPr lang="en-US" i="1" dirty="0" err="1">
                <a:latin typeface="Arial" panose="020B0604020202020204" pitchFamily="34" charset="0"/>
                <a:cs typeface="Arial" panose="020B0604020202020204" pitchFamily="34" charset="0"/>
              </a:rPr>
              <a:t>Төр</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нь</a:t>
            </a:r>
            <a:r>
              <a:rPr lang="en-US"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нийтийн</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болон</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хувийн</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өмчийн</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аливаа</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хэлбэрийг</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хүлээн</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зөвшөөрч</a:t>
            </a:r>
            <a:r>
              <a:rPr lang="en-US"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өмчлөгчийн</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эрхийг</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хуулиар</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хамгаалн</a:t>
            </a:r>
            <a:r>
              <a:rPr lang="mn-MN" i="1" dirty="0">
                <a:latin typeface="Arial" panose="020B0604020202020204" pitchFamily="34" charset="0"/>
                <a:cs typeface="Arial" panose="020B0604020202020204" pitchFamily="34" charset="0"/>
              </a:rPr>
              <a:t>а</a:t>
            </a:r>
            <a:r>
              <a:rPr lang="mn-MN" i="1" dirty="0" smtClean="0">
                <a:latin typeface="Arial" panose="020B0604020202020204" pitchFamily="34" charset="0"/>
                <a:cs typeface="Arial" panose="020B0604020202020204" pitchFamily="34" charset="0"/>
              </a:rPr>
              <a:t>”</a:t>
            </a:r>
          </a:p>
          <a:p>
            <a:r>
              <a:rPr lang="mn-MN" dirty="0" smtClean="0">
                <a:latin typeface="Arial" panose="020B0604020202020204" pitchFamily="34" charset="0"/>
                <a:cs typeface="Arial" panose="020B0604020202020204" pitchFamily="34" charset="0"/>
              </a:rPr>
              <a:t>50.3 Өмчлөгчийн </a:t>
            </a:r>
            <a:r>
              <a:rPr lang="mn-MN" dirty="0">
                <a:latin typeface="Arial" panose="020B0604020202020204" pitchFamily="34" charset="0"/>
                <a:cs typeface="Arial" panose="020B0604020202020204" pitchFamily="34" charset="0"/>
              </a:rPr>
              <a:t>эрхийг гагцхүү хуульд заасан үндэслэлээр хязгаарлаж болно.</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822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mn-MN" dirty="0" smtClean="0">
                <a:latin typeface="Arial" panose="020B0604020202020204" pitchFamily="34" charset="0"/>
                <a:cs typeface="Arial" panose="020B0604020202020204" pitchFamily="34" charset="0"/>
              </a:rPr>
              <a:t>Хэрэгжилт  </a:t>
            </a:r>
            <a:endParaRPr lang="en-US"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6172568"/>
              </p:ext>
            </p:extLst>
          </p:nvPr>
        </p:nvGraphicFramePr>
        <p:xfrm>
          <a:off x="457200" y="990600"/>
          <a:ext cx="8229600" cy="5257798"/>
        </p:xfrm>
        <a:graphic>
          <a:graphicData uri="http://schemas.openxmlformats.org/drawingml/2006/table">
            <a:tbl>
              <a:tblPr firstRow="1" bandRow="1">
                <a:tableStyleId>{35758FB7-9AC5-4552-8A53-C91805E547FA}</a:tableStyleId>
              </a:tblPr>
              <a:tblGrid>
                <a:gridCol w="5715000"/>
                <a:gridCol w="2514600"/>
              </a:tblGrid>
              <a:tr h="730796">
                <a:tc>
                  <a:txBody>
                    <a:bodyPr/>
                    <a:lstStyle/>
                    <a:p>
                      <a:pPr algn="ctr"/>
                      <a:r>
                        <a:rPr lang="mn-MN" b="0" dirty="0" smtClean="0">
                          <a:solidFill>
                            <a:schemeClr val="tx1"/>
                          </a:solidFill>
                          <a:latin typeface="Arial" panose="020B0604020202020204" pitchFamily="34" charset="0"/>
                          <a:cs typeface="Arial" panose="020B0604020202020204" pitchFamily="34" charset="0"/>
                        </a:rPr>
                        <a:t>ХОХИРОЛ БУЦААН ТӨЛҮҮЛЭХ ЧИГ</a:t>
                      </a:r>
                      <a:r>
                        <a:rPr lang="mn-MN" b="0" baseline="0" dirty="0" smtClean="0">
                          <a:solidFill>
                            <a:schemeClr val="tx1"/>
                          </a:solidFill>
                          <a:latin typeface="Arial" panose="020B0604020202020204" pitchFamily="34" charset="0"/>
                          <a:cs typeface="Arial" panose="020B0604020202020204" pitchFamily="34" charset="0"/>
                        </a:rPr>
                        <a:t> ҮҮРЭГ ХҮЛЭЭСЭН БАЙГУУЛЛАГА</a:t>
                      </a:r>
                      <a:endParaRPr lang="en-US"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mn-MN" b="0" dirty="0" smtClean="0">
                          <a:solidFill>
                            <a:schemeClr val="tx1"/>
                          </a:solidFill>
                          <a:latin typeface="Arial" panose="020B0604020202020204" pitchFamily="34" charset="0"/>
                          <a:cs typeface="Arial" panose="020B0604020202020204" pitchFamily="34" charset="0"/>
                        </a:rPr>
                        <a:t>ХЭРЭГЖҮҮЛЭЛТ</a:t>
                      </a:r>
                      <a:endParaRPr lang="en-US" b="0" dirty="0">
                        <a:solidFill>
                          <a:schemeClr val="tx1"/>
                        </a:solidFill>
                        <a:latin typeface="Arial" panose="020B0604020202020204" pitchFamily="34" charset="0"/>
                        <a:cs typeface="Arial" panose="020B0604020202020204" pitchFamily="34" charset="0"/>
                      </a:endParaRPr>
                    </a:p>
                  </a:txBody>
                  <a:tcPr/>
                </a:tc>
              </a:tr>
              <a:tr h="1048533">
                <a:tc>
                  <a:txBody>
                    <a:bodyPr/>
                    <a:lstStyle/>
                    <a:p>
                      <a:pPr algn="ctr"/>
                      <a:r>
                        <a:rPr lang="mn-MN" dirty="0" smtClean="0">
                          <a:latin typeface="Arial" panose="020B0604020202020204" pitchFamily="34" charset="0"/>
                          <a:cs typeface="Arial" panose="020B0604020202020204" pitchFamily="34" charset="0"/>
                        </a:rPr>
                        <a:t>Дээд шатны</a:t>
                      </a:r>
                      <a:r>
                        <a:rPr lang="mn-MN" baseline="0" dirty="0" smtClean="0">
                          <a:latin typeface="Arial" panose="020B0604020202020204" pitchFamily="34" charset="0"/>
                          <a:cs typeface="Arial" panose="020B0604020202020204" pitchFamily="34" charset="0"/>
                        </a:rPr>
                        <a:t> байгууллага болон шүүх шийдвэрээ аудитын байгууллагад хүргүүлсэн </a:t>
                      </a:r>
                      <a:endParaRPr lang="en-US" dirty="0">
                        <a:latin typeface="Arial" panose="020B0604020202020204" pitchFamily="34" charset="0"/>
                        <a:cs typeface="Arial" panose="020B0604020202020204" pitchFamily="34" charset="0"/>
                      </a:endParaRPr>
                    </a:p>
                  </a:txBody>
                  <a:tcPr/>
                </a:tc>
                <a:tc>
                  <a:txBody>
                    <a:bodyPr/>
                    <a:lstStyle/>
                    <a:p>
                      <a:pPr algn="ctr"/>
                      <a:r>
                        <a:rPr lang="mn-MN" dirty="0" smtClean="0">
                          <a:latin typeface="Arial" panose="020B0604020202020204" pitchFamily="34" charset="0"/>
                          <a:cs typeface="Arial" panose="020B0604020202020204" pitchFamily="34" charset="0"/>
                        </a:rPr>
                        <a:t>байхгүй</a:t>
                      </a:r>
                      <a:endParaRPr lang="en-US" dirty="0">
                        <a:latin typeface="Arial" panose="020B0604020202020204" pitchFamily="34" charset="0"/>
                        <a:cs typeface="Arial" panose="020B0604020202020204" pitchFamily="34" charset="0"/>
                      </a:endParaRPr>
                    </a:p>
                  </a:txBody>
                  <a:tcPr/>
                </a:tc>
              </a:tr>
              <a:tr h="1048533">
                <a:tc>
                  <a:txBody>
                    <a:bodyPr/>
                    <a:lstStyle/>
                    <a:p>
                      <a:pPr algn="ctr"/>
                      <a:r>
                        <a:rPr lang="mn-MN" dirty="0" smtClean="0">
                          <a:latin typeface="Arial" panose="020B0604020202020204" pitchFamily="34" charset="0"/>
                          <a:cs typeface="Arial" panose="020B0604020202020204" pitchFamily="34" charset="0"/>
                        </a:rPr>
                        <a:t>Хохирол</a:t>
                      </a:r>
                      <a:r>
                        <a:rPr lang="mn-MN" baseline="0" dirty="0" smtClean="0">
                          <a:latin typeface="Arial" panose="020B0604020202020204" pitchFamily="34" charset="0"/>
                          <a:cs typeface="Arial" panose="020B0604020202020204" pitchFamily="34" charset="0"/>
                        </a:rPr>
                        <a:t> хүлээсэн байгууллагын дээд шатны дотоод аудитын нэгж хохирол нэхэмжлэсэн</a:t>
                      </a:r>
                      <a:endParaRPr lang="en-US" dirty="0">
                        <a:latin typeface="Arial" panose="020B0604020202020204" pitchFamily="34" charset="0"/>
                        <a:cs typeface="Arial" panose="020B0604020202020204" pitchFamily="34" charset="0"/>
                      </a:endParaRPr>
                    </a:p>
                  </a:txBody>
                  <a:tcPr/>
                </a:tc>
                <a:tc>
                  <a:txBody>
                    <a:bodyPr/>
                    <a:lstStyle/>
                    <a:p>
                      <a:pPr algn="ctr"/>
                      <a:r>
                        <a:rPr lang="mn-MN" dirty="0" smtClean="0">
                          <a:latin typeface="Arial" panose="020B0604020202020204" pitchFamily="34" charset="0"/>
                          <a:cs typeface="Arial" panose="020B0604020202020204" pitchFamily="34" charset="0"/>
                        </a:rPr>
                        <a:t>2 тохиолдол</a:t>
                      </a:r>
                      <a:r>
                        <a:rPr lang="mn-MN" baseline="0" dirty="0" smtClean="0">
                          <a:latin typeface="Arial" panose="020B0604020202020204" pitchFamily="34" charset="0"/>
                          <a:cs typeface="Arial" panose="020B0604020202020204" pitchFamily="34" charset="0"/>
                        </a:rPr>
                        <a:t> эцэслэн шийдвэрлэгдээгүй. </a:t>
                      </a:r>
                      <a:endParaRPr lang="en-US" dirty="0">
                        <a:latin typeface="Arial" panose="020B0604020202020204" pitchFamily="34" charset="0"/>
                        <a:cs typeface="Arial" panose="020B0604020202020204" pitchFamily="34" charset="0"/>
                      </a:endParaRPr>
                    </a:p>
                  </a:txBody>
                  <a:tcPr/>
                </a:tc>
              </a:tr>
              <a:tr h="607484">
                <a:tc>
                  <a:txBody>
                    <a:bodyPr/>
                    <a:lstStyle/>
                    <a:p>
                      <a:pPr algn="ctr"/>
                      <a:r>
                        <a:rPr lang="mn-MN" dirty="0" smtClean="0">
                          <a:latin typeface="Arial" panose="020B0604020202020204" pitchFamily="34" charset="0"/>
                          <a:cs typeface="Arial" panose="020B0604020202020204" pitchFamily="34" charset="0"/>
                        </a:rPr>
                        <a:t>Төрийн</a:t>
                      </a:r>
                      <a:r>
                        <a:rPr lang="mn-MN" baseline="0" dirty="0" smtClean="0">
                          <a:latin typeface="Arial" panose="020B0604020202020204" pitchFamily="34" charset="0"/>
                          <a:cs typeface="Arial" panose="020B0604020202020204" pitchFamily="34" charset="0"/>
                        </a:rPr>
                        <a:t> аудитын байгууллага нэхэмжлэсэн</a:t>
                      </a:r>
                      <a:endParaRPr lang="en-US" dirty="0">
                        <a:latin typeface="Arial" panose="020B0604020202020204" pitchFamily="34" charset="0"/>
                        <a:cs typeface="Arial" panose="020B0604020202020204" pitchFamily="34" charset="0"/>
                      </a:endParaRPr>
                    </a:p>
                  </a:txBody>
                  <a:tcPr/>
                </a:tc>
                <a:tc>
                  <a:txBody>
                    <a:bodyPr/>
                    <a:lstStyle/>
                    <a:p>
                      <a:pPr algn="ctr"/>
                      <a:r>
                        <a:rPr lang="mn-MN" dirty="0" smtClean="0">
                          <a:latin typeface="Arial" panose="020B0604020202020204" pitchFamily="34" charset="0"/>
                          <a:cs typeface="Arial" panose="020B0604020202020204" pitchFamily="34" charset="0"/>
                        </a:rPr>
                        <a:t>байхгүй</a:t>
                      </a:r>
                      <a:endParaRPr lang="en-US" dirty="0">
                        <a:latin typeface="Arial" panose="020B0604020202020204" pitchFamily="34" charset="0"/>
                        <a:cs typeface="Arial" panose="020B0604020202020204" pitchFamily="34" charset="0"/>
                      </a:endParaRPr>
                    </a:p>
                  </a:txBody>
                  <a:tcPr/>
                </a:tc>
              </a:tr>
              <a:tr h="607484">
                <a:tc>
                  <a:txBody>
                    <a:bodyPr/>
                    <a:lstStyle/>
                    <a:p>
                      <a:pPr algn="ctr"/>
                      <a:r>
                        <a:rPr lang="mn-MN" dirty="0" smtClean="0">
                          <a:latin typeface="Arial" panose="020B0604020202020204" pitchFamily="34" charset="0"/>
                          <a:cs typeface="Arial" panose="020B0604020202020204" pitchFamily="34" charset="0"/>
                        </a:rPr>
                        <a:t>Төрийн албаны</a:t>
                      </a:r>
                      <a:r>
                        <a:rPr lang="mn-MN" baseline="0" dirty="0" smtClean="0">
                          <a:latin typeface="Arial" panose="020B0604020202020204" pitchFamily="34" charset="0"/>
                          <a:cs typeface="Arial" panose="020B0604020202020204" pitchFamily="34" charset="0"/>
                        </a:rPr>
                        <a:t> зөвлөл </a:t>
                      </a:r>
                      <a:endParaRPr lang="en-US" dirty="0">
                        <a:latin typeface="Arial" panose="020B0604020202020204" pitchFamily="34" charset="0"/>
                        <a:cs typeface="Arial" panose="020B0604020202020204" pitchFamily="34" charset="0"/>
                      </a:endParaRPr>
                    </a:p>
                  </a:txBody>
                  <a:tcPr/>
                </a:tc>
                <a:tc>
                  <a:txBody>
                    <a:bodyPr/>
                    <a:lstStyle/>
                    <a:p>
                      <a:pPr algn="ctr"/>
                      <a:r>
                        <a:rPr lang="mn-MN" dirty="0" smtClean="0">
                          <a:latin typeface="Arial" panose="020B0604020202020204" pitchFamily="34" charset="0"/>
                          <a:cs typeface="Arial" panose="020B0604020202020204" pitchFamily="34" charset="0"/>
                        </a:rPr>
                        <a:t>байхгүй</a:t>
                      </a:r>
                      <a:endParaRPr lang="en-US" dirty="0">
                        <a:latin typeface="Arial" panose="020B0604020202020204" pitchFamily="34" charset="0"/>
                        <a:cs typeface="Arial" panose="020B0604020202020204" pitchFamily="34" charset="0"/>
                      </a:endParaRPr>
                    </a:p>
                  </a:txBody>
                  <a:tcPr/>
                </a:tc>
              </a:tr>
              <a:tr h="607484">
                <a:tc>
                  <a:txBody>
                    <a:bodyPr/>
                    <a:lstStyle/>
                    <a:p>
                      <a:pPr algn="ctr"/>
                      <a:r>
                        <a:rPr lang="mn-MN" dirty="0" smtClean="0">
                          <a:latin typeface="Arial" panose="020B0604020202020204" pitchFamily="34" charset="0"/>
                          <a:cs typeface="Arial" panose="020B0604020202020204" pitchFamily="34" charset="0"/>
                        </a:rPr>
                        <a:t>Гаалийн байгууллага</a:t>
                      </a:r>
                      <a:r>
                        <a:rPr lang="mn-MN" baseline="0"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txBody>
                  <a:tcPr/>
                </a:tc>
                <a:tc>
                  <a:txBody>
                    <a:bodyPr/>
                    <a:lstStyle/>
                    <a:p>
                      <a:pPr algn="ctr"/>
                      <a:r>
                        <a:rPr lang="mn-MN" dirty="0" smtClean="0">
                          <a:latin typeface="Arial" panose="020B0604020202020204" pitchFamily="34" charset="0"/>
                          <a:cs typeface="Arial" panose="020B0604020202020204" pitchFamily="34" charset="0"/>
                        </a:rPr>
                        <a:t>Тод бус</a:t>
                      </a:r>
                      <a:endParaRPr lang="en-US" dirty="0">
                        <a:latin typeface="Arial" panose="020B0604020202020204" pitchFamily="34" charset="0"/>
                        <a:cs typeface="Arial" panose="020B0604020202020204" pitchFamily="34" charset="0"/>
                      </a:endParaRPr>
                    </a:p>
                  </a:txBody>
                  <a:tcPr/>
                </a:tc>
              </a:tr>
              <a:tr h="607484">
                <a:tc>
                  <a:txBody>
                    <a:bodyPr/>
                    <a:lstStyle/>
                    <a:p>
                      <a:pPr algn="ctr"/>
                      <a:r>
                        <a:rPr lang="mn-MN" dirty="0" smtClean="0">
                          <a:latin typeface="Arial" panose="020B0604020202020204" pitchFamily="34" charset="0"/>
                          <a:cs typeface="Arial" panose="020B0604020202020204" pitchFamily="34" charset="0"/>
                        </a:rPr>
                        <a:t>Нийгмийн халамжийн</a:t>
                      </a:r>
                      <a:r>
                        <a:rPr lang="mn-MN" baseline="0" dirty="0" smtClean="0">
                          <a:latin typeface="Arial" panose="020B0604020202020204" pitchFamily="34" charset="0"/>
                          <a:cs typeface="Arial" panose="020B0604020202020204" pitchFamily="34" charset="0"/>
                        </a:rPr>
                        <a:t> байгууллага</a:t>
                      </a:r>
                      <a:endParaRPr lang="en-US" dirty="0">
                        <a:latin typeface="Arial" panose="020B0604020202020204" pitchFamily="34" charset="0"/>
                        <a:cs typeface="Arial" panose="020B0604020202020204" pitchFamily="34" charset="0"/>
                      </a:endParaRPr>
                    </a:p>
                  </a:txBody>
                  <a:tcPr/>
                </a:tc>
                <a:tc>
                  <a:txBody>
                    <a:bodyPr/>
                    <a:lstStyle/>
                    <a:p>
                      <a:pPr algn="ctr"/>
                      <a:r>
                        <a:rPr lang="mn-MN" dirty="0" smtClean="0"/>
                        <a:t>Тод</a:t>
                      </a:r>
                      <a:r>
                        <a:rPr lang="mn-MN" baseline="0" dirty="0" smtClean="0"/>
                        <a:t> бус </a:t>
                      </a:r>
                      <a:endParaRPr lang="en-US" dirty="0"/>
                    </a:p>
                  </a:txBody>
                  <a:tcPr/>
                </a:tc>
              </a:tr>
            </a:tbl>
          </a:graphicData>
        </a:graphic>
      </p:graphicFrame>
    </p:spTree>
    <p:extLst>
      <p:ext uri="{BB962C8B-B14F-4D97-AF65-F5344CB8AC3E}">
        <p14:creationId xmlns:p14="http://schemas.microsoft.com/office/powerpoint/2010/main" val="4181458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mn-MN" dirty="0" smtClean="0">
                <a:latin typeface="Arial" panose="020B0604020202020204" pitchFamily="34" charset="0"/>
                <a:cs typeface="Arial" panose="020B0604020202020204" pitchFamily="34" charset="0"/>
              </a:rPr>
              <a:t>Асуудал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754563"/>
          </a:xfrm>
        </p:spPr>
        <p:txBody>
          <a:bodyPr/>
          <a:lstStyle/>
          <a:p>
            <a:r>
              <a:rPr lang="mn-MN" dirty="0" smtClean="0">
                <a:latin typeface="Arial" panose="020B0604020202020204" pitchFamily="34" charset="0"/>
                <a:cs typeface="Arial" panose="020B0604020202020204" pitchFamily="34" charset="0"/>
              </a:rPr>
              <a:t>Хэрэгжилт </a:t>
            </a:r>
          </a:p>
          <a:p>
            <a:r>
              <a:rPr lang="mn-MN" dirty="0" smtClean="0">
                <a:latin typeface="Arial" panose="020B0604020202020204" pitchFamily="34" charset="0"/>
                <a:cs typeface="Arial" panose="020B0604020202020204" pitchFamily="34" charset="0"/>
              </a:rPr>
              <a:t>Хэрэгжилт </a:t>
            </a:r>
          </a:p>
          <a:p>
            <a:r>
              <a:rPr lang="mn-MN" dirty="0" smtClean="0">
                <a:latin typeface="Arial" panose="020B0604020202020204" pitchFamily="34" charset="0"/>
                <a:cs typeface="Arial" panose="020B0604020202020204" pitchFamily="34" charset="0"/>
              </a:rPr>
              <a:t>Хэрэгжилт </a:t>
            </a:r>
          </a:p>
          <a:p>
            <a:pPr marL="0" indent="0">
              <a:buNone/>
            </a:pPr>
            <a:endParaRPr lang="mn-MN" dirty="0" smtClean="0"/>
          </a:p>
          <a:p>
            <a:endParaRPr lang="en-US" dirty="0"/>
          </a:p>
        </p:txBody>
      </p:sp>
    </p:spTree>
    <p:extLst>
      <p:ext uri="{BB962C8B-B14F-4D97-AF65-F5344CB8AC3E}">
        <p14:creationId xmlns:p14="http://schemas.microsoft.com/office/powerpoint/2010/main" val="3788261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0"/>
            <a:ext cx="8763000" cy="4267200"/>
          </a:xfrm>
        </p:spPr>
        <p:txBody>
          <a:bodyPr>
            <a:normAutofit/>
          </a:bodyPr>
          <a:lstStyle/>
          <a:p>
            <a:pPr algn="l"/>
            <a:r>
              <a:rPr lang="mn-MN" sz="3200" dirty="0" smtClean="0">
                <a:latin typeface="Arial" panose="020B0604020202020204" pitchFamily="34" charset="0"/>
                <a:cs typeface="Arial" panose="020B0604020202020204" pitchFamily="34" charset="0"/>
              </a:rPr>
              <a:t>УИХ- Үндсэн хуулийн 50.2</a:t>
            </a:r>
            <a:br>
              <a:rPr lang="mn-MN" sz="3200" dirty="0" smtClean="0">
                <a:latin typeface="Arial" panose="020B0604020202020204" pitchFamily="34" charset="0"/>
                <a:cs typeface="Arial" panose="020B0604020202020204" pitchFamily="34" charset="0"/>
              </a:rPr>
            </a:br>
            <a:r>
              <a:rPr lang="mn-MN" sz="3200" dirty="0" smtClean="0">
                <a:latin typeface="Arial" panose="020B0604020202020204" pitchFamily="34" charset="0"/>
                <a:cs typeface="Arial" panose="020B0604020202020204" pitchFamily="34" charset="0"/>
              </a:rPr>
              <a:t>Засгийн газар- Үндсэн хуулийн 8.2.1</a:t>
            </a:r>
            <a:br>
              <a:rPr lang="mn-MN" sz="3200" dirty="0" smtClean="0">
                <a:latin typeface="Arial" panose="020B0604020202020204" pitchFamily="34" charset="0"/>
                <a:cs typeface="Arial" panose="020B0604020202020204" pitchFamily="34" charset="0"/>
              </a:rPr>
            </a:br>
            <a:r>
              <a:rPr lang="mn-MN" sz="3200" dirty="0" smtClean="0">
                <a:latin typeface="Arial" panose="020B0604020202020204" pitchFamily="34" charset="0"/>
                <a:cs typeface="Arial" panose="020B0604020202020204" pitchFamily="34" charset="0"/>
              </a:rPr>
              <a:t>Төрийн аудитын байгуулага- ЗЕХ 103.3</a:t>
            </a:r>
            <a:br>
              <a:rPr lang="mn-MN" sz="3200" dirty="0" smtClean="0">
                <a:latin typeface="Arial" panose="020B0604020202020204" pitchFamily="34" charset="0"/>
                <a:cs typeface="Arial" panose="020B0604020202020204" pitchFamily="34" charset="0"/>
              </a:rPr>
            </a:br>
            <a:r>
              <a:rPr lang="mn-MN" sz="3200" dirty="0" smtClean="0">
                <a:latin typeface="Arial" panose="020B0604020202020204" pitchFamily="34" charset="0"/>
                <a:cs typeface="Arial" panose="020B0604020202020204" pitchFamily="34" charset="0"/>
              </a:rPr>
              <a:t>Дотоод аудитын байгуулага- ЗЕХ 103.2</a:t>
            </a:r>
            <a:br>
              <a:rPr lang="mn-MN" sz="3200" dirty="0" smtClean="0">
                <a:latin typeface="Arial" panose="020B0604020202020204" pitchFamily="34" charset="0"/>
                <a:cs typeface="Arial" panose="020B0604020202020204" pitchFamily="34" charset="0"/>
              </a:rPr>
            </a:br>
            <a:r>
              <a:rPr lang="mn-MN" sz="3200" dirty="0" smtClean="0">
                <a:latin typeface="Arial" panose="020B0604020202020204" pitchFamily="34" charset="0"/>
                <a:cs typeface="Arial" panose="020B0604020202020204" pitchFamily="34" charset="0"/>
              </a:rPr>
              <a:t>Төрийн албаны зөвлөл- ТАТХ-ын 35.1.2 </a:t>
            </a:r>
            <a:br>
              <a:rPr lang="mn-MN" sz="3200" dirty="0" smtClean="0">
                <a:latin typeface="Arial" panose="020B0604020202020204" pitchFamily="34" charset="0"/>
                <a:cs typeface="Arial" panose="020B0604020202020204" pitchFamily="34" charset="0"/>
              </a:rPr>
            </a:br>
            <a:r>
              <a:rPr lang="mn-MN" sz="3200" dirty="0" smtClean="0">
                <a:latin typeface="Arial" panose="020B0604020202020204" pitchFamily="34" charset="0"/>
                <a:cs typeface="Arial" panose="020B0604020202020204" pitchFamily="34" charset="0"/>
              </a:rPr>
              <a:t>Гаалийн байгууллага-ГТХ-ын 239.3</a:t>
            </a:r>
            <a:br>
              <a:rPr lang="mn-MN" sz="3200" dirty="0" smtClean="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6935613"/>
              </p:ext>
            </p:extLst>
          </p:nvPr>
        </p:nvGraphicFramePr>
        <p:xfrm>
          <a:off x="457200" y="533400"/>
          <a:ext cx="86106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2686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9002310"/>
              </p:ext>
            </p:extLst>
          </p:nvPr>
        </p:nvGraphicFramePr>
        <p:xfrm>
          <a:off x="457200" y="381000"/>
          <a:ext cx="8153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9907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r>
              <a:rPr lang="mn-MN" sz="3200" dirty="0" smtClean="0">
                <a:latin typeface="Arial" panose="020B0604020202020204" pitchFamily="34" charset="0"/>
                <a:cs typeface="Arial" panose="020B0604020202020204" pitchFamily="34" charset="0"/>
              </a:rPr>
              <a:t>НИЙТИЙН АШИГ СОНИРХЛЫГ ТӨЛӨӨЛӨХ НЭХЭМЖЛЭЛ</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066800"/>
            <a:ext cx="8534400" cy="5715000"/>
          </a:xfrm>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pPr>
              <a:buFont typeface="Wingdings" panose="05000000000000000000" pitchFamily="2" charset="2"/>
              <a:buChar char="Ø"/>
            </a:pPr>
            <a:r>
              <a:rPr lang="mn-MN" dirty="0" smtClean="0">
                <a:latin typeface="Arial" panose="020B0604020202020204" pitchFamily="34" charset="0"/>
                <a:cs typeface="Arial" panose="020B0604020202020204" pitchFamily="34" charset="0"/>
              </a:rPr>
              <a:t>Нэхэмжлэгч: “Онч шийдэл” ТББ</a:t>
            </a:r>
          </a:p>
          <a:p>
            <a:pPr>
              <a:buFont typeface="Wingdings" panose="05000000000000000000" pitchFamily="2" charset="2"/>
              <a:buChar char="Ø"/>
            </a:pPr>
            <a:r>
              <a:rPr lang="mn-MN" dirty="0" smtClean="0">
                <a:latin typeface="Arial" panose="020B0604020202020204" pitchFamily="34" charset="0"/>
                <a:cs typeface="Arial" panose="020B0604020202020204" pitchFamily="34" charset="0"/>
              </a:rPr>
              <a:t>Хариуцагч: “Үндэсний аудитын газар”</a:t>
            </a:r>
          </a:p>
          <a:p>
            <a:pPr lvl="0">
              <a:buFont typeface="Wingdings" panose="05000000000000000000" pitchFamily="2" charset="2"/>
              <a:buChar char="Ø"/>
            </a:pPr>
            <a:r>
              <a:rPr lang="mn-MN" dirty="0" smtClean="0">
                <a:latin typeface="Arial" panose="020B0604020202020204" pitchFamily="34" charset="0"/>
                <a:cs typeface="Arial" panose="020B0604020202020204" pitchFamily="34" charset="0"/>
              </a:rPr>
              <a:t>Нэхэмжлэлийн шаардлага: </a:t>
            </a:r>
          </a:p>
          <a:p>
            <a:pPr lvl="1">
              <a:buFont typeface="Wingdings" panose="05000000000000000000" pitchFamily="2" charset="2"/>
              <a:buChar char="v"/>
            </a:pPr>
            <a:r>
              <a:rPr lang="mn-MN" dirty="0" smtClean="0">
                <a:latin typeface="Arial" panose="020B0604020202020204" pitchFamily="34" charset="0"/>
                <a:cs typeface="Arial" panose="020B0604020202020204" pitchFamily="34" charset="0"/>
              </a:rPr>
              <a:t>“</a:t>
            </a:r>
            <a:r>
              <a:rPr lang="mn-MN" dirty="0">
                <a:latin typeface="Arial" panose="020B0604020202020204" pitchFamily="34" charset="0"/>
                <a:cs typeface="Arial" panose="020B0604020202020204" pitchFamily="34" charset="0"/>
              </a:rPr>
              <a:t>Сэлэнгэ аймгийн Шаамар сумын Засаг даргын буруутай үйл ажиллагааны улмаас нийтийн өмч /Засгийн газрын тусгай сан/-д учирсан 2.779.027.850 төгрөгийн хохирлыг тухайн буруутай этгээдээр нөхөн төлүүлэх хуульд заасан үүргээ биелүүлээгүй эс үйлдэхүй гаргасан болохыг </a:t>
            </a:r>
            <a:r>
              <a:rPr lang="mn-MN" dirty="0" smtClean="0">
                <a:latin typeface="Arial" panose="020B0604020202020204" pitchFamily="34" charset="0"/>
                <a:cs typeface="Arial" panose="020B0604020202020204" pitchFamily="34" charset="0"/>
              </a:rPr>
              <a:t>тогтоож,</a:t>
            </a:r>
            <a:endParaRPr lang="mn-MN" dirty="0">
              <a:latin typeface="Arial" panose="020B0604020202020204" pitchFamily="34" charset="0"/>
              <a:cs typeface="Arial" panose="020B0604020202020204" pitchFamily="34" charset="0"/>
            </a:endParaRPr>
          </a:p>
          <a:p>
            <a:pPr lvl="1">
              <a:buFont typeface="Wingdings" panose="05000000000000000000" pitchFamily="2" charset="2"/>
              <a:buChar char="v"/>
            </a:pPr>
            <a:r>
              <a:rPr lang="mn-MN" dirty="0" smtClean="0">
                <a:latin typeface="Arial" panose="020B0604020202020204" pitchFamily="34" charset="0"/>
                <a:cs typeface="Arial" panose="020B0604020202020204" pitchFamily="34" charset="0"/>
              </a:rPr>
              <a:t>Тус </a:t>
            </a:r>
            <a:r>
              <a:rPr lang="mn-MN" dirty="0">
                <a:latin typeface="Arial" panose="020B0604020202020204" pitchFamily="34" charset="0"/>
                <a:cs typeface="Arial" panose="020B0604020202020204" pitchFamily="34" charset="0"/>
              </a:rPr>
              <a:t>байгууллагыг Сэлэнгэ аймгийн Шаамар сумын Засаг даргын буруутай үйл ажиллагааны улмаас нийтийн өмчид учруулсан  2.779.027.850 төгрөгийн хохирлыг нөхөн </a:t>
            </a:r>
            <a:r>
              <a:rPr lang="mn-MN" dirty="0" smtClean="0">
                <a:latin typeface="Arial" panose="020B0604020202020204" pitchFamily="34" charset="0"/>
                <a:cs typeface="Arial" panose="020B0604020202020204" pitchFamily="34" charset="0"/>
              </a:rPr>
              <a:t>төлүүлэхийг даалгуулах.  </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mn-MN" dirty="0" smtClean="0">
                <a:latin typeface="Arial" panose="020B0604020202020204" pitchFamily="34" charset="0"/>
                <a:cs typeface="Arial" panose="020B0604020202020204" pitchFamily="34" charset="0"/>
              </a:rPr>
              <a:t>Явц: Захиргааны хэрэг үүссэн. </a:t>
            </a:r>
          </a:p>
        </p:txBody>
      </p:sp>
    </p:spTree>
    <p:extLst>
      <p:ext uri="{BB962C8B-B14F-4D97-AF65-F5344CB8AC3E}">
        <p14:creationId xmlns:p14="http://schemas.microsoft.com/office/powerpoint/2010/main" val="1974076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latin typeface="Arial" panose="020B0604020202020204" pitchFamily="34" charset="0"/>
                <a:cs typeface="Arial" panose="020B0604020202020204" pitchFamily="34" charset="0"/>
              </a:rPr>
              <a:t>Тухай жилийн төсвийн тухай хууль</a:t>
            </a:r>
            <a:endParaRPr lang="en-US"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86332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602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0"/>
            <a:ext cx="7886700" cy="736562"/>
          </a:xfrm>
        </p:spPr>
        <p:txBody>
          <a:bodyPr>
            <a:normAutofit fontScale="90000"/>
          </a:bodyPr>
          <a:lstStyle/>
          <a:p>
            <a:r>
              <a:rPr lang="mn-MN" dirty="0" smtClean="0">
                <a:latin typeface="Times New Roman" charset="0"/>
                <a:ea typeface="Times New Roman" charset="0"/>
                <a:cs typeface="Times New Roman" charset="0"/>
              </a:rPr>
              <a:t>Шүүхэд хандах </a:t>
            </a:r>
            <a:endParaRPr lang="en-US" dirty="0">
              <a:latin typeface="Times New Roman" charset="0"/>
              <a:ea typeface="Times New Roman" charset="0"/>
              <a:cs typeface="Times New Roman" charset="0"/>
            </a:endParaRPr>
          </a:p>
        </p:txBody>
      </p:sp>
      <p:sp>
        <p:nvSpPr>
          <p:cNvPr id="5" name="Title 1"/>
          <p:cNvSpPr txBox="1">
            <a:spLocks/>
          </p:cNvSpPr>
          <p:nvPr/>
        </p:nvSpPr>
        <p:spPr>
          <a:xfrm>
            <a:off x="152400" y="609600"/>
            <a:ext cx="8721687" cy="6172200"/>
          </a:xfrm>
          <a:prstGeom prst="rect">
            <a:avLst/>
          </a:prstGeom>
        </p:spPr>
        <p:txBody>
          <a:bodyPr vert="horz" lIns="91440" tIns="45720" rIns="91440" bIns="45720" rtlCol="0" anchor="t">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noProof="1" smtClean="0">
                <a:latin typeface="Times New Roman" charset="0"/>
                <a:ea typeface="Times New Roman" charset="0"/>
                <a:cs typeface="Times New Roman" charset="0"/>
              </a:rPr>
              <a:t>Нэхэмжлэгч</a:t>
            </a:r>
          </a:p>
          <a:p>
            <a:pPr marL="514350" indent="-514350" fontAlgn="t">
              <a:buAutoNum type="arabicPeriod"/>
            </a:pPr>
            <a:r>
              <a:rPr lang="mn-MN" sz="4200" noProof="1" smtClean="0">
                <a:latin typeface="Times New Roman" charset="0"/>
                <a:ea typeface="Times New Roman" charset="0"/>
                <a:cs typeface="Times New Roman" charset="0"/>
              </a:rPr>
              <a:t>Тодорхой маргаанд хуулиар тодорхойлсон этгээд- төрийн албан зөвлөл, гаалийн байгууллага </a:t>
            </a:r>
          </a:p>
          <a:p>
            <a:pPr marL="514350" indent="-514350" fontAlgn="t">
              <a:buAutoNum type="arabicPeriod"/>
            </a:pPr>
            <a:r>
              <a:rPr lang="ru-RU" sz="4200" noProof="1" smtClean="0">
                <a:latin typeface="Times New Roman" charset="0"/>
                <a:ea typeface="Times New Roman" charset="0"/>
                <a:cs typeface="Times New Roman" charset="0"/>
              </a:rPr>
              <a:t>Иргэн, хуулийн этгээдийн хохирлыг барагдуулсны улмаас өөрт учирсан хохир</a:t>
            </a:r>
            <a:r>
              <a:rPr lang="mn-MN" sz="4200" noProof="1" smtClean="0">
                <a:latin typeface="Times New Roman" charset="0"/>
                <a:ea typeface="Times New Roman" charset="0"/>
                <a:cs typeface="Times New Roman" charset="0"/>
              </a:rPr>
              <a:t>ол хүлээсэн </a:t>
            </a:r>
            <a:r>
              <a:rPr lang="ru-RU" sz="4200" noProof="1" smtClean="0">
                <a:latin typeface="Times New Roman" charset="0"/>
                <a:ea typeface="Times New Roman" charset="0"/>
                <a:cs typeface="Times New Roman" charset="0"/>
              </a:rPr>
              <a:t>захиргааны байгууллаг</a:t>
            </a:r>
            <a:r>
              <a:rPr lang="mn-MN" sz="4200" noProof="1" smtClean="0">
                <a:latin typeface="Times New Roman" charset="0"/>
                <a:ea typeface="Times New Roman" charset="0"/>
                <a:cs typeface="Times New Roman" charset="0"/>
              </a:rPr>
              <a:t>ын дээд шатны дотоод аудитын нэгж </a:t>
            </a:r>
          </a:p>
          <a:p>
            <a:pPr marL="514350" indent="-514350" fontAlgn="t">
              <a:buAutoNum type="arabicPeriod"/>
            </a:pPr>
            <a:r>
              <a:rPr lang="mn-MN" sz="4200" noProof="1" smtClean="0">
                <a:latin typeface="Times New Roman" charset="0"/>
                <a:ea typeface="Times New Roman" charset="0"/>
                <a:cs typeface="Times New Roman" charset="0"/>
              </a:rPr>
              <a:t>Дотоод аудитгүй бол төрийн аудитын байгууллага</a:t>
            </a:r>
            <a:endParaRPr lang="en-US" sz="4200" noProof="1" smtClean="0">
              <a:latin typeface="Times New Roman" charset="0"/>
              <a:ea typeface="Times New Roman" charset="0"/>
              <a:cs typeface="Times New Roman" charset="0"/>
            </a:endParaRPr>
          </a:p>
          <a:p>
            <a:r>
              <a:rPr lang="en-US" sz="4200" b="1" noProof="1" smtClean="0">
                <a:latin typeface="Times New Roman" charset="0"/>
                <a:ea typeface="Times New Roman" charset="0"/>
                <a:cs typeface="Times New Roman" charset="0"/>
              </a:rPr>
              <a:t>Хариуцагч</a:t>
            </a:r>
            <a:r>
              <a:rPr lang="en-US" sz="4200" noProof="1" smtClean="0">
                <a:latin typeface="Times New Roman" charset="0"/>
                <a:ea typeface="Times New Roman" charset="0"/>
                <a:cs typeface="Times New Roman" charset="0"/>
              </a:rPr>
              <a:t> </a:t>
            </a:r>
            <a:endParaRPr lang="mn-MN" sz="4200" noProof="1" smtClean="0">
              <a:latin typeface="Times New Roman" charset="0"/>
              <a:ea typeface="Times New Roman" charset="0"/>
              <a:cs typeface="Times New Roman" charset="0"/>
            </a:endParaRPr>
          </a:p>
          <a:p>
            <a:r>
              <a:rPr lang="mn-MN" sz="4200" noProof="1" smtClean="0">
                <a:latin typeface="Times New Roman" charset="0"/>
                <a:ea typeface="Times New Roman" charset="0"/>
                <a:cs typeface="Times New Roman" charset="0"/>
              </a:rPr>
              <a:t>	Буруутай шийдвэрээр иргэн, хуулийн этгээдэд 	хохирол учруулсан этгээд /албан тушаалтан,  иргэн/</a:t>
            </a:r>
          </a:p>
          <a:p>
            <a:pPr algn="just"/>
            <a:r>
              <a:rPr lang="mn-MN" sz="4200" b="1" noProof="1" smtClean="0">
                <a:latin typeface="Times New Roman" charset="0"/>
                <a:ea typeface="Times New Roman" charset="0"/>
                <a:cs typeface="Times New Roman" charset="0"/>
              </a:rPr>
              <a:t>Нэхэмжлэл гаргах эрх </a:t>
            </a:r>
          </a:p>
          <a:p>
            <a:pPr algn="just"/>
            <a:r>
              <a:rPr lang="mn-MN" sz="4200" dirty="0" smtClean="0">
                <a:latin typeface="Arial" panose="020B0604020202020204" pitchFamily="34" charset="0"/>
                <a:cs typeface="Arial" panose="020B0604020202020204" pitchFamily="34" charset="0"/>
              </a:rPr>
              <a:t>	</a:t>
            </a:r>
          </a:p>
          <a:p>
            <a:pPr algn="just"/>
            <a:r>
              <a:rPr lang="mn-MN" sz="4200" dirty="0">
                <a:latin typeface="Arial" panose="020B0604020202020204" pitchFamily="34" charset="0"/>
                <a:cs typeface="Arial" panose="020B0604020202020204" pitchFamily="34" charset="0"/>
              </a:rPr>
              <a:t>	</a:t>
            </a:r>
            <a:r>
              <a:rPr lang="mn-MN" sz="4200" dirty="0" smtClean="0">
                <a:latin typeface="Arial" panose="020B0604020202020204" pitchFamily="34" charset="0"/>
                <a:cs typeface="Arial" panose="020B0604020202020204" pitchFamily="34" charset="0"/>
              </a:rPr>
              <a:t>ИХШХШТХ-ын </a:t>
            </a:r>
            <a:r>
              <a:rPr lang="mn-MN" sz="4200" dirty="0">
                <a:latin typeface="Arial" panose="020B0604020202020204" pitchFamily="34" charset="0"/>
                <a:cs typeface="Arial" panose="020B0604020202020204" pitchFamily="34" charset="0"/>
              </a:rPr>
              <a:t>12.1.Шүүх дараахь үндэслэлээр иргэний хэрэг /цаашид "хэрэг" гэх/ үүсгэж болно:</a:t>
            </a:r>
            <a:r>
              <a:rPr lang="mn-MN" sz="4200" dirty="0" smtClean="0">
                <a:latin typeface="Arial" panose="020B0604020202020204" pitchFamily="34" charset="0"/>
                <a:cs typeface="Arial" panose="020B0604020202020204" pitchFamily="34" charset="0"/>
              </a:rPr>
              <a:t>12.1.2 “бусдын </a:t>
            </a:r>
            <a:r>
              <a:rPr lang="mn-MN" sz="4200" dirty="0">
                <a:latin typeface="Arial" panose="020B0604020202020204" pitchFamily="34" charset="0"/>
                <a:cs typeface="Arial" panose="020B0604020202020204" pitchFamily="34" charset="0"/>
              </a:rPr>
              <a:t>эрх, эрх чөлөө, ашиг сонирхлыг хамгаалж шүүхэд мэдүүлэх эрх нь хуулиар олгогдсон этгээдээс гаргасан нэхэмжлэл</a:t>
            </a:r>
            <a:r>
              <a:rPr lang="mn-MN" sz="4200" dirty="0" smtClean="0">
                <a:latin typeface="Arial" panose="020B0604020202020204" pitchFamily="34" charset="0"/>
                <a:cs typeface="Arial" panose="020B0604020202020204" pitchFamily="34" charset="0"/>
              </a:rPr>
              <a:t>;”</a:t>
            </a:r>
          </a:p>
          <a:p>
            <a:pPr algn="just"/>
            <a:endParaRPr lang="mn-MN" sz="4200" b="1" noProof="1" smtClean="0">
              <a:latin typeface="Times New Roman" charset="0"/>
              <a:ea typeface="Times New Roman" charset="0"/>
              <a:cs typeface="Times New Roman" charset="0"/>
            </a:endParaRPr>
          </a:p>
          <a:p>
            <a:pPr algn="just"/>
            <a:r>
              <a:rPr lang="mn-MN" sz="4200" b="1" noProof="1" smtClean="0">
                <a:latin typeface="Times New Roman" charset="0"/>
                <a:ea typeface="Times New Roman" charset="0"/>
                <a:cs typeface="Times New Roman" charset="0"/>
              </a:rPr>
              <a:t>Шүүхийн харьяалал </a:t>
            </a:r>
          </a:p>
          <a:p>
            <a:pPr algn="just"/>
            <a:r>
              <a:rPr lang="mn-MN" sz="4200" b="1" noProof="1" smtClean="0">
                <a:latin typeface="Times New Roman" charset="0"/>
                <a:ea typeface="Times New Roman" charset="0"/>
                <a:cs typeface="Times New Roman" charset="0"/>
              </a:rPr>
              <a:t>	</a:t>
            </a:r>
            <a:r>
              <a:rPr lang="mn-MN" sz="4200" noProof="1" smtClean="0">
                <a:latin typeface="Times New Roman" charset="0"/>
                <a:ea typeface="Times New Roman" charset="0"/>
                <a:cs typeface="Times New Roman" charset="0"/>
              </a:rPr>
              <a:t>Ердийн харьяалалаар иргэний хэргийн шүүхэд</a:t>
            </a:r>
          </a:p>
          <a:p>
            <a:pPr algn="just"/>
            <a:r>
              <a:rPr lang="mn-MN" sz="4200" b="1" noProof="1" smtClean="0">
                <a:latin typeface="Times New Roman" charset="0"/>
                <a:ea typeface="Times New Roman" charset="0"/>
                <a:cs typeface="Times New Roman" charset="0"/>
              </a:rPr>
              <a:t>Хохирол нөхөн төлөх үндэслэл</a:t>
            </a:r>
          </a:p>
          <a:p>
            <a:pPr marL="457200" indent="-457200" algn="just">
              <a:buFont typeface="Arial" panose="020B0604020202020204" pitchFamily="34" charset="0"/>
              <a:buChar char="•"/>
            </a:pPr>
            <a:r>
              <a:rPr lang="mn-MN" sz="4200" noProof="1" smtClean="0">
                <a:latin typeface="Times New Roman" charset="0"/>
                <a:ea typeface="Times New Roman" charset="0"/>
                <a:cs typeface="Times New Roman" charset="0"/>
              </a:rPr>
              <a:t>Буруутай шийдвэр гаргасан гэдгийг тогтоосон дээд шатны байгууллага, албан тушаалтаны  эсвэл шүүхийн хүчин төгөлдөр шийдвэр,</a:t>
            </a:r>
          </a:p>
          <a:p>
            <a:pPr marL="457200" indent="-457200" algn="just">
              <a:buFont typeface="Arial" panose="020B0604020202020204" pitchFamily="34" charset="0"/>
              <a:buChar char="•"/>
            </a:pPr>
            <a:r>
              <a:rPr lang="mn-MN" sz="4200" noProof="1" smtClean="0">
                <a:latin typeface="Times New Roman" charset="0"/>
                <a:ea typeface="Times New Roman" charset="0"/>
                <a:cs typeface="Times New Roman" charset="0"/>
              </a:rPr>
              <a:t>Хохирлыг нөхөн төлүүлэхээр тогтоосон дээд шатны болон шүүхийн шийдвэр</a:t>
            </a:r>
          </a:p>
          <a:p>
            <a:pPr marL="457200" indent="-457200" algn="just">
              <a:buFont typeface="Arial" panose="020B0604020202020204" pitchFamily="34" charset="0"/>
              <a:buChar char="•"/>
            </a:pPr>
            <a:r>
              <a:rPr lang="mn-MN" sz="4200" noProof="1" smtClean="0">
                <a:latin typeface="Times New Roman" charset="0"/>
                <a:ea typeface="Times New Roman" charset="0"/>
                <a:cs typeface="Times New Roman" charset="0"/>
              </a:rPr>
              <a:t>Хохирлыг нөхөн төлсөн тухайн үйл баримт </a:t>
            </a:r>
          </a:p>
        </p:txBody>
      </p:sp>
    </p:spTree>
    <p:extLst>
      <p:ext uri="{BB962C8B-B14F-4D97-AF65-F5344CB8AC3E}">
        <p14:creationId xmlns:p14="http://schemas.microsoft.com/office/powerpoint/2010/main" val="2151616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mn-MN" dirty="0" smtClean="0">
                <a:latin typeface="Arial" panose="020B0604020202020204" pitchFamily="34" charset="0"/>
                <a:cs typeface="Arial" panose="020B0604020202020204" pitchFamily="34" charset="0"/>
              </a:rPr>
              <a:t>Шүүхэд хандах</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8382000" cy="4906963"/>
          </a:xfrm>
        </p:spPr>
        <p:txBody>
          <a:bodyPr>
            <a:normAutofit fontScale="85000" lnSpcReduction="10000"/>
          </a:bodyPr>
          <a:lstStyle/>
          <a:p>
            <a:pPr marL="0" indent="0">
              <a:buNone/>
            </a:pPr>
            <a:r>
              <a:rPr lang="mn-MN" b="1" dirty="0" smtClean="0">
                <a:latin typeface="Arial" panose="020B0604020202020204" pitchFamily="34" charset="0"/>
                <a:cs typeface="Arial" panose="020B0604020202020204" pitchFamily="34" charset="0"/>
              </a:rPr>
              <a:t>Хариуцагчийн хамгаалалт </a:t>
            </a:r>
          </a:p>
          <a:p>
            <a:pPr marL="0" indent="0">
              <a:buNone/>
            </a:pPr>
            <a:r>
              <a:rPr lang="mn-MN" b="1" dirty="0" smtClean="0">
                <a:latin typeface="Arial" panose="020B0604020202020204" pitchFamily="34" charset="0"/>
                <a:cs typeface="Arial" panose="020B0604020202020204" pitchFamily="34" charset="0"/>
              </a:rPr>
              <a:t>ИХ-ын 497.2</a:t>
            </a:r>
            <a:r>
              <a:rPr lang="mn-MN" dirty="0" smtClean="0">
                <a:latin typeface="Arial" panose="020B0604020202020204" pitchFamily="34" charset="0"/>
                <a:cs typeface="Arial" panose="020B0604020202020204" pitchFamily="34" charset="0"/>
              </a:rPr>
              <a:t>.Гэм </a:t>
            </a:r>
            <a:r>
              <a:rPr lang="mn-MN" dirty="0">
                <a:latin typeface="Arial" panose="020B0604020202020204" pitchFamily="34" charset="0"/>
                <a:cs typeface="Arial" panose="020B0604020202020204" pitchFamily="34" charset="0"/>
              </a:rPr>
              <a:t>хор учруулсан этгээд ийнхүү гэм хор учруулсан нь түүний буруугаас болоогүй гэдгийг нотолбол хуульд зааснаас бусад тохиолдолд гэм хор учруулсны хариуцлагаас чөлөөлөгдөнө</a:t>
            </a:r>
            <a:r>
              <a:rPr lang="mn-MN" dirty="0" smtClean="0">
                <a:latin typeface="Arial" panose="020B0604020202020204" pitchFamily="34" charset="0"/>
                <a:cs typeface="Arial" panose="020B0604020202020204" pitchFamily="34" charset="0"/>
              </a:rPr>
              <a:t>.</a:t>
            </a:r>
          </a:p>
          <a:p>
            <a:pPr marL="0" indent="0">
              <a:buNone/>
            </a:pPr>
            <a:r>
              <a:rPr lang="mn-MN" b="1" dirty="0" smtClean="0">
                <a:latin typeface="Arial" panose="020B0604020202020204" pitchFamily="34" charset="0"/>
                <a:cs typeface="Arial" panose="020B0604020202020204" pitchFamily="34" charset="0"/>
              </a:rPr>
              <a:t>ИХ-ын 498.5</a:t>
            </a:r>
            <a:r>
              <a:rPr lang="mn-MN" dirty="0" smtClean="0">
                <a:latin typeface="Arial" panose="020B0604020202020204" pitchFamily="34" charset="0"/>
                <a:cs typeface="Arial" panose="020B0604020202020204" pitchFamily="34" charset="0"/>
              </a:rPr>
              <a:t>.Энэ </a:t>
            </a:r>
            <a:r>
              <a:rPr lang="mn-MN" dirty="0">
                <a:latin typeface="Arial" panose="020B0604020202020204" pitchFamily="34" charset="0"/>
                <a:cs typeface="Arial" panose="020B0604020202020204" pitchFamily="34" charset="0"/>
              </a:rPr>
              <a:t>хуулийн 498.1, 498.2, 498.4-т заасан этгээд </a:t>
            </a:r>
            <a:r>
              <a:rPr lang="mn-MN" b="1" dirty="0">
                <a:latin typeface="Arial" panose="020B0604020202020204" pitchFamily="34" charset="0"/>
                <a:cs typeface="Arial" panose="020B0604020202020204" pitchFamily="34" charset="0"/>
              </a:rPr>
              <a:t>өөрийн шууд санаатай буюу илтэд болгоомжгүй</a:t>
            </a:r>
            <a:r>
              <a:rPr lang="mn-MN" dirty="0">
                <a:latin typeface="Arial" panose="020B0604020202020204" pitchFamily="34" charset="0"/>
                <a:cs typeface="Arial" panose="020B0604020202020204" pitchFamily="34" charset="0"/>
              </a:rPr>
              <a:t> </a:t>
            </a:r>
            <a:r>
              <a:rPr lang="mn-MN" b="1" dirty="0">
                <a:latin typeface="Arial" panose="020B0604020202020204" pitchFamily="34" charset="0"/>
                <a:cs typeface="Arial" panose="020B0604020202020204" pitchFamily="34" charset="0"/>
              </a:rPr>
              <a:t>үйлдлээр</a:t>
            </a:r>
            <a:r>
              <a:rPr lang="mn-MN" dirty="0">
                <a:latin typeface="Arial" panose="020B0604020202020204" pitchFamily="34" charset="0"/>
                <a:cs typeface="Arial" panose="020B0604020202020204" pitchFamily="34" charset="0"/>
              </a:rPr>
              <a:t> гэм хор учруулсан бол гэм хорыг арилгасан байгууллага өөрт учирсан хохирлыг тухайн гэм буруутай этгээдээс шаардаж гаргуулах эрхтэй.</a:t>
            </a:r>
            <a:endParaRPr lang="mn-MN"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806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mn-MN" sz="3200" dirty="0" smtClean="0">
                <a:latin typeface="Arial" panose="020B0604020202020204" pitchFamily="34" charset="0"/>
                <a:cs typeface="Arial" panose="020B0604020202020204" pitchFamily="34" charset="0"/>
              </a:rPr>
              <a:t>ХУУЛЬ ХЭРЭГЛЭЭНИЙ АСУУДАЛ</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pPr marL="0" indent="0">
              <a:buNone/>
            </a:pPr>
            <a:r>
              <a:rPr lang="mn-MN" b="1" dirty="0" smtClean="0">
                <a:latin typeface="Arial" panose="020B0604020202020204" pitchFamily="34" charset="0"/>
                <a:cs typeface="Arial" panose="020B0604020202020204" pitchFamily="34" charset="0"/>
              </a:rPr>
              <a:t>Асуудал 1. Иргэн төлөх үү- албан тушаалтан төлөх үү. </a:t>
            </a:r>
          </a:p>
          <a:p>
            <a:pPr marL="0" indent="0">
              <a:buNone/>
            </a:pPr>
            <a:r>
              <a:rPr lang="mn-MN" b="1" dirty="0" smtClean="0">
                <a:latin typeface="Arial" panose="020B0604020202020204" pitchFamily="34" charset="0"/>
                <a:cs typeface="Arial" panose="020B0604020202020204" pitchFamily="34" charset="0"/>
              </a:rPr>
              <a:t>Зохицуулалт- </a:t>
            </a:r>
            <a:r>
              <a:rPr lang="mn-MN" dirty="0" smtClean="0">
                <a:latin typeface="Arial" panose="020B0604020202020204" pitchFamily="34" charset="0"/>
                <a:cs typeface="Arial" panose="020B0604020202020204" pitchFamily="34" charset="0"/>
              </a:rPr>
              <a:t>ЗЕХ-103.1.Иргэн</a:t>
            </a:r>
            <a:r>
              <a:rPr lang="mn-MN" dirty="0">
                <a:latin typeface="Arial" panose="020B0604020202020204" pitchFamily="34" charset="0"/>
                <a:cs typeface="Arial" panose="020B0604020202020204" pitchFamily="34" charset="0"/>
              </a:rPr>
              <a:t>, хуулийн этгээдийн хохирлыг барагдуулсны улмаас өөрт учирсан хохирлыг захиргааны байгууллага Иргэний хуулийн 498.5-д заасны дагуу гэм буруутай </a:t>
            </a:r>
            <a:r>
              <a:rPr lang="mn-MN" b="1" dirty="0">
                <a:latin typeface="Arial" panose="020B0604020202020204" pitchFamily="34" charset="0"/>
                <a:cs typeface="Arial" panose="020B0604020202020204" pitchFamily="34" charset="0"/>
              </a:rPr>
              <a:t>албан тушаалтнаар </a:t>
            </a:r>
            <a:r>
              <a:rPr lang="mn-MN" dirty="0">
                <a:latin typeface="Arial" panose="020B0604020202020204" pitchFamily="34" charset="0"/>
                <a:cs typeface="Arial" panose="020B0604020202020204" pitchFamily="34" charset="0"/>
              </a:rPr>
              <a:t>буцааж төлүүлнэ</a:t>
            </a:r>
            <a:r>
              <a:rPr lang="mn-MN" dirty="0" smtClean="0">
                <a:latin typeface="Arial" panose="020B0604020202020204" pitchFamily="34" charset="0"/>
                <a:cs typeface="Arial" panose="020B0604020202020204" pitchFamily="34" charset="0"/>
              </a:rPr>
              <a:t>.</a:t>
            </a:r>
          </a:p>
          <a:p>
            <a:pPr marL="0" indent="0">
              <a:buNone/>
            </a:pPr>
            <a:r>
              <a:rPr lang="mn-MN" dirty="0" smtClean="0">
                <a:latin typeface="Arial" panose="020B0604020202020204" pitchFamily="34" charset="0"/>
                <a:cs typeface="Arial" panose="020B0604020202020204" pitchFamily="34" charset="0"/>
              </a:rPr>
              <a:t>	498.5.Энэ </a:t>
            </a:r>
            <a:r>
              <a:rPr lang="mn-MN" dirty="0">
                <a:latin typeface="Arial" panose="020B0604020202020204" pitchFamily="34" charset="0"/>
                <a:cs typeface="Arial" panose="020B0604020202020204" pitchFamily="34" charset="0"/>
              </a:rPr>
              <a:t>хуулийн 498.1, 498.2, 498.4-т заасан этгээд өөрийн шууд санаатай буюу илтэд болгоомжгүй үйлдлээр гэм хор учруулсан бол гэм хорыг арилгасан байгууллага өөрт учирсан хохирлыг тухайн гэм буруутай </a:t>
            </a:r>
            <a:r>
              <a:rPr lang="mn-MN" b="1" dirty="0">
                <a:latin typeface="Arial" panose="020B0604020202020204" pitchFamily="34" charset="0"/>
                <a:cs typeface="Arial" panose="020B0604020202020204" pitchFamily="34" charset="0"/>
              </a:rPr>
              <a:t>этгээдээс</a:t>
            </a:r>
            <a:r>
              <a:rPr lang="mn-MN" dirty="0">
                <a:latin typeface="Arial" panose="020B0604020202020204" pitchFamily="34" charset="0"/>
                <a:cs typeface="Arial" panose="020B0604020202020204" pitchFamily="34" charset="0"/>
              </a:rPr>
              <a:t> шаардаж гаргуулах эрхтэй</a:t>
            </a:r>
            <a:r>
              <a:rPr lang="mn-MN" dirty="0" smtClean="0">
                <a:latin typeface="Arial" panose="020B0604020202020204" pitchFamily="34" charset="0"/>
                <a:cs typeface="Arial" panose="020B0604020202020204" pitchFamily="34" charset="0"/>
              </a:rPr>
              <a:t>.</a:t>
            </a:r>
          </a:p>
          <a:p>
            <a:pPr marL="0" indent="0">
              <a:buNone/>
            </a:pPr>
            <a:r>
              <a:rPr lang="mn-MN" b="1" dirty="0" smtClean="0">
                <a:latin typeface="Arial" panose="020B0604020202020204" pitchFamily="34" charset="0"/>
                <a:cs typeface="Arial" panose="020B0604020202020204" pitchFamily="34" charset="0"/>
              </a:rPr>
              <a:t>Шийдэл- тухайн субьект</a:t>
            </a:r>
          </a:p>
          <a:p>
            <a:pPr marL="0" indent="0">
              <a:buNone/>
            </a:pPr>
            <a:endParaRPr lang="mn-MN" dirty="0" smtClean="0"/>
          </a:p>
          <a:p>
            <a:endParaRPr lang="mn-MN" dirty="0" smtClean="0"/>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213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mn-MN" dirty="0" smtClean="0">
                <a:latin typeface="Arial" panose="020B0604020202020204" pitchFamily="34" charset="0"/>
                <a:cs typeface="Arial" panose="020B0604020202020204" pitchFamily="34" charset="0"/>
              </a:rPr>
              <a:t>Хууль хэрэглээний асуудал</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715000"/>
          </a:xfrm>
        </p:spPr>
        <p:txBody>
          <a:bodyPr>
            <a:normAutofit/>
          </a:bodyPr>
          <a:lstStyle/>
          <a:p>
            <a:pPr marL="0" indent="0">
              <a:buNone/>
            </a:pPr>
            <a:r>
              <a:rPr lang="mn-MN" sz="2400" b="1" dirty="0" smtClean="0">
                <a:latin typeface="Arial" panose="020B0604020202020204" pitchFamily="34" charset="0"/>
                <a:cs typeface="Arial" panose="020B0604020202020204" pitchFamily="34" charset="0"/>
              </a:rPr>
              <a:t>Асуудал-2 </a:t>
            </a:r>
            <a:r>
              <a:rPr lang="mn-MN" sz="2400" dirty="0" smtClean="0">
                <a:latin typeface="Arial" panose="020B0604020202020204" pitchFamily="34" charset="0"/>
                <a:cs typeface="Arial" panose="020B0604020202020204" pitchFamily="34" charset="0"/>
              </a:rPr>
              <a:t>Буруутай шийдвэр гаргасан байгууллагын дээд шатны дотоод аудит үү? Эсвэл хохирол төлсөн байгууллагын дээд шатны дотоод аудит уу?</a:t>
            </a:r>
          </a:p>
          <a:p>
            <a:pPr marL="0" indent="0">
              <a:buNone/>
            </a:pPr>
            <a:r>
              <a:rPr lang="mn-MN" sz="2400" b="1" dirty="0" smtClean="0">
                <a:latin typeface="Arial" panose="020B0604020202020204" pitchFamily="34" charset="0"/>
                <a:cs typeface="Arial" panose="020B0604020202020204" pitchFamily="34" charset="0"/>
              </a:rPr>
              <a:t>Зохицуулалт-</a:t>
            </a:r>
            <a:r>
              <a:rPr lang="mn-MN" sz="2400" dirty="0" smtClean="0">
                <a:latin typeface="Arial" panose="020B0604020202020204" pitchFamily="34" charset="0"/>
                <a:cs typeface="Arial" panose="020B0604020202020204" pitchFamily="34" charset="0"/>
              </a:rPr>
              <a:t> ЗЕХ103.1.Иргэн</a:t>
            </a:r>
            <a:r>
              <a:rPr lang="mn-MN" sz="2400" dirty="0">
                <a:latin typeface="Arial" panose="020B0604020202020204" pitchFamily="34" charset="0"/>
                <a:cs typeface="Arial" panose="020B0604020202020204" pitchFamily="34" charset="0"/>
              </a:rPr>
              <a:t>, хуулийн этгээдийн хохирлыг барагдуулсны улмаас өөрт учирсан хохирлыг захиргааны байгууллага Иргэний хуулийн 498.5-д заасны дагуу гэм буруутай албан тушаалтнаар буцааж төлүүлнэ.</a:t>
            </a:r>
            <a:endParaRPr lang="mn-MN" sz="2400" dirty="0" smtClean="0">
              <a:latin typeface="Arial" panose="020B0604020202020204" pitchFamily="34" charset="0"/>
              <a:cs typeface="Arial" panose="020B0604020202020204" pitchFamily="34" charset="0"/>
            </a:endParaRPr>
          </a:p>
          <a:p>
            <a:pPr marL="0" indent="0">
              <a:buNone/>
            </a:pPr>
            <a:r>
              <a:rPr lang="mn-MN" sz="2400" b="1" dirty="0" smtClean="0">
                <a:latin typeface="Arial" panose="020B0604020202020204" pitchFamily="34" charset="0"/>
                <a:cs typeface="Arial" panose="020B0604020202020204" pitchFamily="34" charset="0"/>
              </a:rPr>
              <a:t>Шийдэл- </a:t>
            </a:r>
            <a:r>
              <a:rPr lang="mn-MN" sz="2400" dirty="0" smtClean="0">
                <a:latin typeface="Arial" panose="020B0604020202020204" pitchFamily="34" charset="0"/>
                <a:cs typeface="Arial" panose="020B0604020202020204" pitchFamily="34" charset="0"/>
              </a:rPr>
              <a:t>Хохирол хүлээсэн байгууллагын дээд шатны дотоод аудитын нэгж</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16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020762"/>
          </a:xfrm>
        </p:spPr>
        <p:txBody>
          <a:bodyPr>
            <a:normAutofit fontScale="90000"/>
          </a:bodyPr>
          <a:lstStyle/>
          <a:p>
            <a:r>
              <a:rPr lang="mn-MN" b="1" dirty="0" smtClean="0"/>
              <a:t/>
            </a:r>
            <a:br>
              <a:rPr lang="mn-MN" b="1" dirty="0" smtClean="0"/>
            </a:br>
            <a:r>
              <a:rPr lang="mn-MN" dirty="0" smtClean="0">
                <a:latin typeface="Arial" panose="020B0604020202020204" pitchFamily="34" charset="0"/>
                <a:cs typeface="Arial" panose="020B0604020202020204" pitchFamily="34" charset="0"/>
              </a:rPr>
              <a:t>1994 </a:t>
            </a:r>
            <a:r>
              <a:rPr lang="mn-MN" dirty="0">
                <a:latin typeface="Arial" panose="020B0604020202020204" pitchFamily="34" charset="0"/>
                <a:cs typeface="Arial" panose="020B0604020202020204" pitchFamily="34" charset="0"/>
              </a:rPr>
              <a:t>оны Иргэний хууль</a:t>
            </a:r>
            <a:br>
              <a:rPr lang="mn-MN" dirty="0">
                <a:latin typeface="Arial" panose="020B0604020202020204" pitchFamily="34" charset="0"/>
                <a:cs typeface="Arial" panose="020B0604020202020204" pitchFamily="34" charset="0"/>
              </a:rPr>
            </a:br>
            <a:endParaRPr lang="en-US" b="1" dirty="0"/>
          </a:p>
        </p:txBody>
      </p:sp>
      <p:sp>
        <p:nvSpPr>
          <p:cNvPr id="3" name="Content Placeholder 2"/>
          <p:cNvSpPr>
            <a:spLocks noGrp="1"/>
          </p:cNvSpPr>
          <p:nvPr>
            <p:ph idx="1"/>
          </p:nvPr>
        </p:nvSpPr>
        <p:spPr>
          <a:xfrm>
            <a:off x="152400" y="1447800"/>
            <a:ext cx="8763000" cy="5105400"/>
          </a:xfrm>
        </p:spPr>
        <p:txBody>
          <a:bodyPr>
            <a:normAutofit fontScale="70000" lnSpcReduction="20000"/>
          </a:bodyPr>
          <a:lstStyle/>
          <a:p>
            <a:pPr>
              <a:buFont typeface="Wingdings" panose="05000000000000000000" pitchFamily="2" charset="2"/>
              <a:buChar char="v"/>
            </a:pPr>
            <a:r>
              <a:rPr lang="mn-MN" sz="3400" b="1" dirty="0" smtClean="0">
                <a:latin typeface="Arial" panose="020B0604020202020204" pitchFamily="34" charset="0"/>
                <a:cs typeface="Arial" panose="020B0604020202020204" pitchFamily="34" charset="0"/>
              </a:rPr>
              <a:t>377.1-д </a:t>
            </a:r>
            <a:r>
              <a:rPr lang="mn-MN" sz="3400" dirty="0" smtClean="0">
                <a:latin typeface="Arial" panose="020B0604020202020204" pitchFamily="34" charset="0"/>
                <a:cs typeface="Arial" panose="020B0604020202020204" pitchFamily="34" charset="0"/>
              </a:rPr>
              <a:t>“</a:t>
            </a:r>
            <a:r>
              <a:rPr lang="mn-MN" sz="3400" b="1" dirty="0" smtClean="0">
                <a:latin typeface="Arial" panose="020B0604020202020204" pitchFamily="34" charset="0"/>
                <a:cs typeface="Arial" panose="020B0604020202020204" pitchFamily="34" charset="0"/>
              </a:rPr>
              <a:t>Бусдын</a:t>
            </a:r>
            <a:r>
              <a:rPr lang="mn-MN" sz="3400" dirty="0" smtClean="0">
                <a:latin typeface="Arial" panose="020B0604020202020204" pitchFamily="34" charset="0"/>
                <a:cs typeface="Arial" panose="020B0604020202020204" pitchFamily="34" charset="0"/>
              </a:rPr>
              <a:t> </a:t>
            </a:r>
            <a:r>
              <a:rPr lang="mn-MN" sz="3400" dirty="0">
                <a:latin typeface="Arial" panose="020B0604020202020204" pitchFamily="34" charset="0"/>
                <a:cs typeface="Arial" panose="020B0604020202020204" pitchFamily="34" charset="0"/>
              </a:rPr>
              <a:t>амь нас, эрүүл мэнд, нэр төр, алдар хүнд, ажил хэргийн нэр хүнд, гэрлэгчийн эрх, ашиг сонирхлыг хохироосон эд хөрөнгөд </a:t>
            </a:r>
            <a:r>
              <a:rPr lang="mn-MN" sz="3400" b="1" dirty="0">
                <a:latin typeface="Arial" panose="020B0604020202020204" pitchFamily="34" charset="0"/>
                <a:cs typeface="Arial" panose="020B0604020202020204" pitchFamily="34" charset="0"/>
              </a:rPr>
              <a:t>гэм хор учруулсан этгээд уг гэм хорыг бүрэн хариуцаж арилгах </a:t>
            </a:r>
            <a:r>
              <a:rPr lang="mn-MN" sz="3400" b="1" dirty="0" smtClean="0">
                <a:latin typeface="Arial" panose="020B0604020202020204" pitchFamily="34" charset="0"/>
                <a:cs typeface="Arial" panose="020B0604020202020204" pitchFamily="34" charset="0"/>
              </a:rPr>
              <a:t>үүрэгтэй</a:t>
            </a:r>
            <a:r>
              <a:rPr lang="mn-MN" sz="3400" dirty="0" smtClean="0">
                <a:latin typeface="Arial" panose="020B0604020202020204" pitchFamily="34" charset="0"/>
                <a:cs typeface="Arial" panose="020B0604020202020204" pitchFamily="34" charset="0"/>
              </a:rPr>
              <a:t>”</a:t>
            </a:r>
            <a:r>
              <a:rPr lang="mn-MN" sz="3400" dirty="0">
                <a:latin typeface="Arial" panose="020B0604020202020204" pitchFamily="34" charset="0"/>
                <a:cs typeface="Arial" panose="020B0604020202020204" pitchFamily="34" charset="0"/>
              </a:rPr>
              <a:t> </a:t>
            </a:r>
            <a:endParaRPr lang="mn-MN" sz="3400" dirty="0" smtClean="0">
              <a:latin typeface="Arial" panose="020B0604020202020204" pitchFamily="34" charset="0"/>
              <a:cs typeface="Arial" panose="020B0604020202020204" pitchFamily="34" charset="0"/>
            </a:endParaRPr>
          </a:p>
          <a:p>
            <a:pPr fontAlgn="t">
              <a:buFont typeface="Wingdings" panose="05000000000000000000" pitchFamily="2" charset="2"/>
              <a:buChar char="v"/>
            </a:pPr>
            <a:r>
              <a:rPr lang="mn-MN" sz="3400" b="1" dirty="0">
                <a:latin typeface="Arial" panose="020B0604020202020204" pitchFamily="34" charset="0"/>
                <a:cs typeface="Arial" panose="020B0604020202020204" pitchFamily="34" charset="0"/>
              </a:rPr>
              <a:t>37 дугаар зүйл.</a:t>
            </a:r>
            <a:r>
              <a:rPr lang="mn-MN" sz="3400" dirty="0">
                <a:latin typeface="Arial" panose="020B0604020202020204" pitchFamily="34" charset="0"/>
                <a:cs typeface="Arial" panose="020B0604020202020204" pitchFamily="34" charset="0"/>
              </a:rPr>
              <a:t>Төр болон аймаг, нийслэл, сум, дүүрэг иргэний эрх зүйн харилцаанд оролцох</a:t>
            </a:r>
            <a:r>
              <a:rPr lang="mn-MN" sz="3400" b="1" dirty="0">
                <a:latin typeface="Arial" panose="020B0604020202020204" pitchFamily="34" charset="0"/>
                <a:cs typeface="Arial" panose="020B0604020202020204" pitchFamily="34" charset="0"/>
              </a:rPr>
              <a:t/>
            </a:r>
            <a:br>
              <a:rPr lang="mn-MN" sz="3400" b="1" dirty="0">
                <a:latin typeface="Arial" panose="020B0604020202020204" pitchFamily="34" charset="0"/>
                <a:cs typeface="Arial" panose="020B0604020202020204" pitchFamily="34" charset="0"/>
              </a:rPr>
            </a:br>
            <a:r>
              <a:rPr lang="mn-MN" sz="3400" dirty="0" smtClean="0">
                <a:latin typeface="Arial" panose="020B0604020202020204" pitchFamily="34" charset="0"/>
                <a:cs typeface="Arial" panose="020B0604020202020204" pitchFamily="34" charset="0"/>
              </a:rPr>
              <a:t>Төрийн </a:t>
            </a:r>
            <a:r>
              <a:rPr lang="mn-MN" sz="3400" dirty="0">
                <a:latin typeface="Arial" panose="020B0604020202020204" pitchFamily="34" charset="0"/>
                <a:cs typeface="Arial" panose="020B0604020202020204" pitchFamily="34" charset="0"/>
              </a:rPr>
              <a:t>хувьд төрийн эрх барих дээд байгууллага; аймаг, нийслэл, сум, дүүргийн хувьд тэдгээрийн иргэдийн Төлөөлөгчдийн Хурал нь энэ хуульд заасан иргэний эрх, үүргийг хэрэгжүүлнэ.</a:t>
            </a:r>
          </a:p>
          <a:p>
            <a:pPr fontAlgn="t">
              <a:buFont typeface="Wingdings" panose="05000000000000000000" pitchFamily="2" charset="2"/>
              <a:buChar char="v"/>
            </a:pPr>
            <a:r>
              <a:rPr lang="mn-MN" sz="3400" b="1" dirty="0" smtClean="0">
                <a:latin typeface="Arial" panose="020B0604020202020204" pitchFamily="34" charset="0"/>
                <a:cs typeface="Arial" panose="020B0604020202020204" pitchFamily="34" charset="0"/>
              </a:rPr>
              <a:t>378.2</a:t>
            </a:r>
            <a:r>
              <a:rPr lang="mn-MN" sz="3400" dirty="0" smtClean="0">
                <a:latin typeface="Arial" panose="020B0604020202020204" pitchFamily="34" charset="0"/>
                <a:cs typeface="Arial" panose="020B0604020202020204" pitchFamily="34" charset="0"/>
              </a:rPr>
              <a:t>.Төр</a:t>
            </a:r>
            <a:r>
              <a:rPr lang="mn-MN" sz="3400" dirty="0">
                <a:latin typeface="Arial" panose="020B0604020202020204" pitchFamily="34" charset="0"/>
                <a:cs typeface="Arial" panose="020B0604020202020204" pitchFamily="34" charset="0"/>
              </a:rPr>
              <a:t>, захиргааны байгууллага, түүний албан тушаалтан буруу шийдвэр гаргасан буюу өөр байдлаар албаны үйл ажиллагааг буруу явуулснаас бусдад учруулсан гэм хорыг хуульд өөрөөр заагаагүй бол энэ хуулийн 377 дугаар зүйлд заасан журмаар арилгана</a:t>
            </a:r>
            <a:r>
              <a:rPr lang="mn-MN" sz="3400" dirty="0" smtClean="0">
                <a:latin typeface="Arial" panose="020B0604020202020204" pitchFamily="34" charset="0"/>
                <a:cs typeface="Arial" panose="020B0604020202020204" pitchFamily="34" charset="0"/>
              </a:rPr>
              <a:t>.</a:t>
            </a:r>
          </a:p>
          <a:p>
            <a:pPr marL="0" indent="0" fontAlgn="t">
              <a:buNone/>
            </a:pPr>
            <a:endParaRPr lang="mn-M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788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mn-MN" dirty="0" smtClean="0">
                <a:latin typeface="Arial" panose="020B0604020202020204" pitchFamily="34" charset="0"/>
                <a:cs typeface="Arial" panose="020B0604020202020204" pitchFamily="34" charset="0"/>
              </a:rPr>
              <a:t>Хууль хэрэглээний асуудал</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990600"/>
            <a:ext cx="8382000" cy="5562600"/>
          </a:xfrm>
        </p:spPr>
        <p:txBody>
          <a:bodyPr>
            <a:normAutofit lnSpcReduction="10000"/>
          </a:bodyPr>
          <a:lstStyle/>
          <a:p>
            <a:pPr marL="0" indent="0">
              <a:buNone/>
            </a:pPr>
            <a:r>
              <a:rPr lang="mn-MN" b="1" dirty="0" smtClean="0">
                <a:latin typeface="Arial" panose="020B0604020202020204" pitchFamily="34" charset="0"/>
                <a:cs typeface="Arial" panose="020B0604020202020204" pitchFamily="34" charset="0"/>
              </a:rPr>
              <a:t>Асуудал-3 </a:t>
            </a:r>
            <a:r>
              <a:rPr lang="mn-MN" dirty="0" smtClean="0">
                <a:latin typeface="Arial" panose="020B0604020202020204" pitchFamily="34" charset="0"/>
                <a:cs typeface="Arial" panose="020B0604020202020204" pitchFamily="34" charset="0"/>
              </a:rPr>
              <a:t>Багаар гаргасан шийдвэрийн хариуцлагыг хэн хүлээх вэ?</a:t>
            </a:r>
          </a:p>
          <a:p>
            <a:pPr marL="0" indent="0">
              <a:buNone/>
            </a:pPr>
            <a:r>
              <a:rPr lang="mn-MN" b="1" dirty="0" smtClean="0">
                <a:latin typeface="Arial" panose="020B0604020202020204" pitchFamily="34" charset="0"/>
                <a:cs typeface="Arial" panose="020B0604020202020204" pitchFamily="34" charset="0"/>
              </a:rPr>
              <a:t>Зохицуулалт- </a:t>
            </a:r>
            <a:r>
              <a:rPr lang="mn-MN" dirty="0" smtClean="0">
                <a:latin typeface="Arial" panose="020B0604020202020204" pitchFamily="34" charset="0"/>
                <a:cs typeface="Arial" panose="020B0604020202020204" pitchFamily="34" charset="0"/>
              </a:rPr>
              <a:t>Иргэний хуулийн 497.3.Гэм </a:t>
            </a:r>
            <a:r>
              <a:rPr lang="mn-MN" dirty="0">
                <a:latin typeface="Arial" panose="020B0604020202020204" pitchFamily="34" charset="0"/>
                <a:cs typeface="Arial" panose="020B0604020202020204" pitchFamily="34" charset="0"/>
              </a:rPr>
              <a:t>хор учруулахад хэд хэдэн этгээд оролцсон бол тэдгээр нь уг гэм хорыг хамтран хариуцах бөгөөд энэ тохиолдолд шууд гэм хор учруулсан этгээд төдийгүй, түүнийг уруу татсан, дэмжин тусалсан, түүнчлэн гэм хор учруулсны үр дүнг санаатай ашигласан этгээд нэгэн адил хариуцлага хүлээнэ.</a:t>
            </a:r>
            <a:r>
              <a:rPr lang="mn-MN" dirty="0" smtClean="0">
                <a:latin typeface="Arial" panose="020B0604020202020204" pitchFamily="34" charset="0"/>
                <a:cs typeface="Arial" panose="020B0604020202020204" pitchFamily="34" charset="0"/>
              </a:rPr>
              <a:t> </a:t>
            </a:r>
          </a:p>
          <a:p>
            <a:pPr marL="0" indent="0">
              <a:buNone/>
            </a:pPr>
            <a:r>
              <a:rPr lang="mn-MN" b="1" dirty="0" smtClean="0">
                <a:latin typeface="Arial" panose="020B0604020202020204" pitchFamily="34" charset="0"/>
                <a:cs typeface="Arial" panose="020B0604020202020204" pitchFamily="34" charset="0"/>
              </a:rPr>
              <a:t>Шийдэл- </a:t>
            </a:r>
            <a:r>
              <a:rPr lang="mn-MN" dirty="0">
                <a:latin typeface="Arial" panose="020B0604020202020204" pitchFamily="34" charset="0"/>
                <a:cs typeface="Arial" panose="020B0604020202020204" pitchFamily="34" charset="0"/>
              </a:rPr>
              <a:t>оролцсон </a:t>
            </a:r>
            <a:r>
              <a:rPr lang="mn-MN" dirty="0" smtClean="0">
                <a:latin typeface="Arial" panose="020B0604020202020204" pitchFamily="34" charset="0"/>
                <a:cs typeface="Arial" panose="020B0604020202020204" pitchFamily="34" charset="0"/>
              </a:rPr>
              <a:t>этгээдүүд хамтран</a:t>
            </a:r>
          </a:p>
          <a:p>
            <a:pPr marL="0" indent="0">
              <a:buNone/>
            </a:pPr>
            <a:endParaRPr lang="mn-MN"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9853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b="1" i="1" dirty="0"/>
              <a:t>Гарах үр дүн</a:t>
            </a:r>
            <a:r>
              <a:rPr lang="en-US" dirty="0"/>
              <a:t/>
            </a:r>
            <a:br>
              <a:rPr lang="en-US" dirty="0"/>
            </a:br>
            <a:endParaRPr lang="en-US" dirty="0"/>
          </a:p>
        </p:txBody>
      </p:sp>
      <p:sp>
        <p:nvSpPr>
          <p:cNvPr id="3" name="Content Placeholder 2"/>
          <p:cNvSpPr>
            <a:spLocks noGrp="1"/>
          </p:cNvSpPr>
          <p:nvPr>
            <p:ph idx="1"/>
          </p:nvPr>
        </p:nvSpPr>
        <p:spPr>
          <a:xfrm>
            <a:off x="457200" y="914400"/>
            <a:ext cx="8305800" cy="5486400"/>
          </a:xfrm>
        </p:spPr>
        <p:txBody>
          <a:bodyPr>
            <a:normAutofit fontScale="77500" lnSpcReduction="20000"/>
          </a:bodyPr>
          <a:lstStyle/>
          <a:p>
            <a:pPr lvl="0"/>
            <a:r>
              <a:rPr lang="mn-MN" dirty="0" smtClean="0">
                <a:latin typeface="Arial" panose="020B0604020202020204" pitchFamily="34" charset="0"/>
                <a:cs typeface="Arial" panose="020B0604020202020204" pitchFamily="34" charset="0"/>
              </a:rPr>
              <a:t>Нийтийн </a:t>
            </a:r>
            <a:r>
              <a:rPr lang="mn-MN" dirty="0">
                <a:latin typeface="Arial" panose="020B0604020202020204" pitchFamily="34" charset="0"/>
                <a:cs typeface="Arial" panose="020B0604020202020204" pitchFamily="34" charset="0"/>
              </a:rPr>
              <a:t>өмчийн хохирол нөхөн төлөгдөх, </a:t>
            </a:r>
            <a:endParaRPr lang="en-US" dirty="0">
              <a:latin typeface="Arial" panose="020B0604020202020204" pitchFamily="34" charset="0"/>
              <a:cs typeface="Arial" panose="020B0604020202020204" pitchFamily="34" charset="0"/>
            </a:endParaRPr>
          </a:p>
          <a:p>
            <a:pPr lvl="0"/>
            <a:r>
              <a:rPr lang="mn-MN" dirty="0">
                <a:latin typeface="Arial" panose="020B0604020202020204" pitchFamily="34" charset="0"/>
                <a:cs typeface="Arial" panose="020B0604020202020204" pitchFamily="34" charset="0"/>
              </a:rPr>
              <a:t>Цаашид үүсэж болох хохирлоос урьдчилан сэргийлэх хохирол үүссэн тохиолдолд нөхөн төлөгдөх, </a:t>
            </a:r>
            <a:endParaRPr lang="en-US" dirty="0">
              <a:latin typeface="Arial" panose="020B0604020202020204" pitchFamily="34" charset="0"/>
              <a:cs typeface="Arial" panose="020B0604020202020204" pitchFamily="34" charset="0"/>
            </a:endParaRPr>
          </a:p>
          <a:p>
            <a:pPr lvl="0"/>
            <a:r>
              <a:rPr lang="mn-MN" dirty="0">
                <a:latin typeface="Arial" panose="020B0604020202020204" pitchFamily="34" charset="0"/>
                <a:cs typeface="Arial" panose="020B0604020202020204" pitchFamily="34" charset="0"/>
              </a:rPr>
              <a:t>Захиргааны албан хаагчид өөрсдийн гаргах шийдвэр, үйл ажиллагаанд илүү нягт мэргэжлийн түвшинд хандаж, хуулийн дагуу гаргах, </a:t>
            </a:r>
            <a:endParaRPr lang="en-US" dirty="0">
              <a:latin typeface="Arial" panose="020B0604020202020204" pitchFamily="34" charset="0"/>
              <a:cs typeface="Arial" panose="020B0604020202020204" pitchFamily="34" charset="0"/>
            </a:endParaRPr>
          </a:p>
          <a:p>
            <a:pPr lvl="0"/>
            <a:r>
              <a:rPr lang="mn-MN" dirty="0">
                <a:latin typeface="Arial" panose="020B0604020202020204" pitchFamily="34" charset="0"/>
                <a:cs typeface="Arial" panose="020B0604020202020204" pitchFamily="34" charset="0"/>
              </a:rPr>
              <a:t>Иргэн, хуулийн этгээдийн эрх хууль ёсны ашиг сонирхол зөрчигдөхөөс урьдчилан сэргийлэх,</a:t>
            </a:r>
            <a:endParaRPr lang="en-US" dirty="0">
              <a:latin typeface="Arial" panose="020B0604020202020204" pitchFamily="34" charset="0"/>
              <a:cs typeface="Arial" panose="020B0604020202020204" pitchFamily="34" charset="0"/>
            </a:endParaRPr>
          </a:p>
          <a:p>
            <a:pPr lvl="0"/>
            <a:r>
              <a:rPr lang="mn-MN" dirty="0">
                <a:latin typeface="Arial" panose="020B0604020202020204" pitchFamily="34" charset="0"/>
                <a:cs typeface="Arial" panose="020B0604020202020204" pitchFamily="34" charset="0"/>
              </a:rPr>
              <a:t>Хуулийн хэрэгжилт хангагдах, </a:t>
            </a:r>
            <a:endParaRPr lang="en-US" dirty="0">
              <a:latin typeface="Arial" panose="020B0604020202020204" pitchFamily="34" charset="0"/>
              <a:cs typeface="Arial" panose="020B0604020202020204" pitchFamily="34" charset="0"/>
            </a:endParaRPr>
          </a:p>
          <a:p>
            <a:pPr lvl="0"/>
            <a:r>
              <a:rPr lang="mn-MN" dirty="0">
                <a:latin typeface="Arial" panose="020B0604020202020204" pitchFamily="34" charset="0"/>
                <a:cs typeface="Arial" panose="020B0604020202020204" pitchFamily="34" charset="0"/>
              </a:rPr>
              <a:t>Захиргааны байгууллагын үйлчилгээ, үйл ажиллагаа чанаржих,</a:t>
            </a:r>
            <a:endParaRPr lang="en-US" dirty="0">
              <a:latin typeface="Arial" panose="020B0604020202020204" pitchFamily="34" charset="0"/>
              <a:cs typeface="Arial" panose="020B0604020202020204" pitchFamily="34" charset="0"/>
            </a:endParaRPr>
          </a:p>
          <a:p>
            <a:pPr lvl="0"/>
            <a:r>
              <a:rPr lang="mn-MN" dirty="0">
                <a:latin typeface="Arial" panose="020B0604020202020204" pitchFamily="34" charset="0"/>
                <a:cs typeface="Arial" panose="020B0604020202020204" pitchFamily="34" charset="0"/>
              </a:rPr>
              <a:t>Төрийн алба тогтвортой мэргэжлийн болох ач холбогдолтой юм.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793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lstStyle/>
          <a:p>
            <a:pPr marL="0" indent="0" algn="ctr">
              <a:buNone/>
            </a:pPr>
            <a:r>
              <a:rPr lang="mn-MN" dirty="0" smtClean="0">
                <a:latin typeface="Arial" panose="020B0604020202020204" pitchFamily="34" charset="0"/>
                <a:cs typeface="Arial" panose="020B0604020202020204" pitchFamily="34" charset="0"/>
              </a:rPr>
              <a:t>Анхаарал тавьж хамтран ажилласанд баярлалаа. </a:t>
            </a:r>
          </a:p>
          <a:p>
            <a:pPr marL="0" indent="0">
              <a:buNone/>
            </a:pPr>
            <a:endParaRPr lang="en-US" dirty="0"/>
          </a:p>
        </p:txBody>
      </p:sp>
    </p:spTree>
    <p:extLst>
      <p:ext uri="{BB962C8B-B14F-4D97-AF65-F5344CB8AC3E}">
        <p14:creationId xmlns:p14="http://schemas.microsoft.com/office/powerpoint/2010/main" val="1327219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mn-MN" dirty="0" smtClean="0">
                <a:latin typeface="Arial" panose="020B0604020202020204" pitchFamily="34" charset="0"/>
                <a:cs typeface="Arial" panose="020B0604020202020204" pitchFamily="34" charset="0"/>
              </a:rPr>
              <a:t>2002 оны Иргэний хууль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914400"/>
            <a:ext cx="8610600" cy="5715000"/>
          </a:xfrm>
        </p:spPr>
        <p:txBody>
          <a:bodyPr>
            <a:normAutofit fontScale="92500" lnSpcReduction="10000"/>
          </a:bodyPr>
          <a:lstStyle/>
          <a:p>
            <a:pPr>
              <a:buFont typeface="Wingdings" panose="05000000000000000000" pitchFamily="2" charset="2"/>
              <a:buChar char="Ø"/>
            </a:pPr>
            <a:r>
              <a:rPr lang="mn-MN" b="1" dirty="0">
                <a:latin typeface="Arial" panose="020B0604020202020204" pitchFamily="34" charset="0"/>
                <a:cs typeface="Arial" panose="020B0604020202020204" pitchFamily="34" charset="0"/>
              </a:rPr>
              <a:t>498.2.</a:t>
            </a:r>
            <a:r>
              <a:rPr lang="mn-MN" dirty="0">
                <a:latin typeface="Arial" panose="020B0604020202020204" pitchFamily="34" charset="0"/>
                <a:cs typeface="Arial" panose="020B0604020202020204" pitchFamily="34" charset="0"/>
              </a:rPr>
              <a:t>Хуульд өөрөөр заагаагүй бол төрийн албан хаагч албан үүргээ зөрчсөн гэм буруутай үйлдэл /эс үйлдэхүй/-ийн улмаас бусдад гэм хор учруулсан бол уг гэм хорыг түүний ажиллаж байгаа хуулийн этгээд буюу төр хариуцан арилгана</a:t>
            </a:r>
            <a:r>
              <a:rPr lang="mn-MN" dirty="0" smtClean="0">
                <a:latin typeface="Arial" panose="020B0604020202020204" pitchFamily="34" charset="0"/>
                <a:cs typeface="Arial" panose="020B0604020202020204" pitchFamily="34" charset="0"/>
              </a:rPr>
              <a:t>.</a:t>
            </a:r>
          </a:p>
          <a:p>
            <a:pPr>
              <a:buFont typeface="Wingdings" panose="05000000000000000000" pitchFamily="2" charset="2"/>
              <a:buChar char="Ø"/>
            </a:pPr>
            <a:r>
              <a:rPr lang="mn-MN" b="1" dirty="0">
                <a:latin typeface="Arial" panose="020B0604020202020204" pitchFamily="34" charset="0"/>
                <a:cs typeface="Arial" panose="020B0604020202020204" pitchFamily="34" charset="0"/>
              </a:rPr>
              <a:t>498.5</a:t>
            </a:r>
            <a:r>
              <a:rPr lang="mn-MN" dirty="0">
                <a:latin typeface="Arial" panose="020B0604020202020204" pitchFamily="34" charset="0"/>
                <a:cs typeface="Arial" panose="020B0604020202020204" pitchFamily="34" charset="0"/>
              </a:rPr>
              <a:t>.Энэ хуулийн 498.1, 498.2, 498.4-т заасан этгээд өөрийн </a:t>
            </a:r>
            <a:r>
              <a:rPr lang="mn-MN" b="1" i="1" dirty="0">
                <a:latin typeface="Arial" panose="020B0604020202020204" pitchFamily="34" charset="0"/>
                <a:cs typeface="Arial" panose="020B0604020202020204" pitchFamily="34" charset="0"/>
              </a:rPr>
              <a:t>шууд санаатай буюу илтэд болгоомжгүй үйлдлээр </a:t>
            </a:r>
            <a:r>
              <a:rPr lang="mn-MN" dirty="0">
                <a:latin typeface="Arial" panose="020B0604020202020204" pitchFamily="34" charset="0"/>
                <a:cs typeface="Arial" panose="020B0604020202020204" pitchFamily="34" charset="0"/>
              </a:rPr>
              <a:t>гэм хор учруулсан бол гэм хорыг арилгасан байгууллага өөрт учирсан хохирлыг тухайн гэм буруутай этгээдээс шаардаж гаргуулах эрхтэй.</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374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563562"/>
          </a:xfrm>
        </p:spPr>
        <p:txBody>
          <a:bodyPr>
            <a:normAutofit fontScale="90000"/>
          </a:bodyPr>
          <a:lstStyle/>
          <a:p>
            <a:r>
              <a:rPr lang="mn-MN" dirty="0" smtClean="0">
                <a:latin typeface="Arial" panose="020B0604020202020204" pitchFamily="34" charset="0"/>
                <a:cs typeface="Arial" panose="020B0604020202020204" pitchFamily="34" charset="0"/>
              </a:rPr>
              <a:t>ЗАХИРГААНЫ ЕРӨНХИЙ ХУУЛЬ</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990600"/>
            <a:ext cx="8686800" cy="5486400"/>
          </a:xfrm>
        </p:spPr>
        <p:txBody>
          <a:bodyPr>
            <a:normAutofit fontScale="92500" lnSpcReduction="20000"/>
          </a:bodyPr>
          <a:lstStyle/>
          <a:p>
            <a:pPr fontAlgn="t">
              <a:buFont typeface="Wingdings" panose="05000000000000000000" pitchFamily="2" charset="2"/>
              <a:buChar char="ü"/>
            </a:pPr>
            <a:r>
              <a:rPr lang="mn-MN" dirty="0" smtClean="0">
                <a:latin typeface="Arial" panose="020B0604020202020204" pitchFamily="34" charset="0"/>
                <a:cs typeface="Arial" panose="020B0604020202020204" pitchFamily="34" charset="0"/>
              </a:rPr>
              <a:t>101.1.Төрийн </a:t>
            </a:r>
            <a:r>
              <a:rPr lang="mn-MN" dirty="0">
                <a:latin typeface="Arial" panose="020B0604020202020204" pitchFamily="34" charset="0"/>
                <a:cs typeface="Arial" panose="020B0604020202020204" pitchFamily="34" charset="0"/>
              </a:rPr>
              <a:t>албаны тухай хуулийн 4.2.7, Иргэний хуулийн 498.2-т заасны дагуу захиргааны байгууллагын гаргасан алдааны улмаас учруулсан хохирлыг төр хариуцна.</a:t>
            </a:r>
          </a:p>
          <a:p>
            <a:pPr fontAlgn="t">
              <a:buFont typeface="Wingdings" panose="05000000000000000000" pitchFamily="2" charset="2"/>
              <a:buChar char="ü"/>
            </a:pPr>
            <a:r>
              <a:rPr lang="mn-MN" dirty="0">
                <a:latin typeface="Arial" panose="020B0604020202020204" pitchFamily="34" charset="0"/>
                <a:cs typeface="Arial" panose="020B0604020202020204" pitchFamily="34" charset="0"/>
              </a:rPr>
              <a:t>101.2.Иргэн, хуулийн этгээд өөрт учирсан хохирлыг хохирол учруулсан захиргааны байгууллагаас нэхэмжилж, тухайн захиргааны байгууллагаас гаргуулна</a:t>
            </a:r>
            <a:r>
              <a:rPr lang="mn-MN" dirty="0" smtClean="0">
                <a:latin typeface="Arial" panose="020B0604020202020204" pitchFamily="34" charset="0"/>
                <a:cs typeface="Arial" panose="020B0604020202020204" pitchFamily="34" charset="0"/>
              </a:rPr>
              <a:t>.</a:t>
            </a:r>
          </a:p>
          <a:p>
            <a:pPr fontAlgn="t">
              <a:buFont typeface="Wingdings" panose="05000000000000000000" pitchFamily="2" charset="2"/>
              <a:buChar char="ü"/>
            </a:pPr>
            <a:r>
              <a:rPr lang="mn-MN" dirty="0">
                <a:latin typeface="Arial" panose="020B0604020202020204" pitchFamily="34" charset="0"/>
                <a:cs typeface="Arial" panose="020B0604020202020204" pitchFamily="34" charset="0"/>
              </a:rPr>
              <a:t>103.1.Иргэн, хуулийн этгээдийн хохирлыг барагдуулсны улмаас </a:t>
            </a:r>
            <a:r>
              <a:rPr lang="mn-MN" b="1" dirty="0">
                <a:latin typeface="Arial" panose="020B0604020202020204" pitchFamily="34" charset="0"/>
                <a:cs typeface="Arial" panose="020B0604020202020204" pitchFamily="34" charset="0"/>
              </a:rPr>
              <a:t>өөрт</a:t>
            </a:r>
            <a:r>
              <a:rPr lang="mn-MN" dirty="0">
                <a:latin typeface="Arial" panose="020B0604020202020204" pitchFamily="34" charset="0"/>
                <a:cs typeface="Arial" panose="020B0604020202020204" pitchFamily="34" charset="0"/>
              </a:rPr>
              <a:t> учирсан хохирлыг захиргааны байгууллага Иргэний хуулийн 498.5-д заасны дагуу гэм буруутай албан тушаалтнаар буцааж төлүүлнэ.</a:t>
            </a:r>
          </a:p>
          <a:p>
            <a:pPr>
              <a:buFont typeface="Wingdings" panose="05000000000000000000" pitchFamily="2" charset="2"/>
              <a:buChar char="ü"/>
            </a:pPr>
            <a:endParaRPr lang="en-US" dirty="0" smtClean="0"/>
          </a:p>
          <a:p>
            <a:pPr>
              <a:buFont typeface="Wingdings" panose="05000000000000000000" pitchFamily="2" charset="2"/>
              <a:buChar char="ü"/>
            </a:pPr>
            <a:endParaRPr lang="en-US" dirty="0" smtClean="0"/>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580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latin typeface="Arial" panose="020B0604020202020204" pitchFamily="34" charset="0"/>
                <a:cs typeface="Arial" panose="020B0604020202020204" pitchFamily="34" charset="0"/>
              </a:rPr>
              <a:t>Төрийн албаны тухай хууль-2002</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371600"/>
            <a:ext cx="8458200" cy="5257800"/>
          </a:xfrm>
        </p:spPr>
        <p:txBody>
          <a:bodyPr>
            <a:normAutofit fontScale="92500" lnSpcReduction="20000"/>
          </a:bodyPr>
          <a:lstStyle/>
          <a:p>
            <a:r>
              <a:rPr lang="mn-MN" b="1" dirty="0">
                <a:latin typeface="Arial" panose="020B0604020202020204" pitchFamily="34" charset="0"/>
                <a:cs typeface="Arial" panose="020B0604020202020204" pitchFamily="34" charset="0"/>
              </a:rPr>
              <a:t>35.1.2.</a:t>
            </a:r>
            <a:r>
              <a:rPr lang="mn-MN" dirty="0">
                <a:latin typeface="Arial" panose="020B0604020202020204" pitchFamily="34" charset="0"/>
                <a:cs typeface="Arial" panose="020B0604020202020204" pitchFamily="34" charset="0"/>
              </a:rPr>
              <a:t>төрийн албаны тухай хууль тогтоомжийн биелэлтийг зохион байгуулах, төрийн албанд шударга ёсны зарчмыг хэрэгжүүлэх мэргэшил, арга зүйн удирдлагаар хангах, төрийн байгууллагын үйл ажиллагааг зохицуулсан стандартын хэрэгжилтийг шалган зааварлах, зөрчлийг арилгуулах хугацаатай үүрэг өгөх, гүйцэтгэлд нь хяналт тавих, энэ хуулийн 39.1-д заасан маргааныг хянан шийдвэрлэх, албан тушаалтны буруутай үйл ажиллагаанаас төрд учруулсан хохирлыг арилгуулахаар төрийн нэрийн өмнөөс шүүхэд нэхэмжлэл гаргах;</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13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mn-MN" dirty="0" smtClean="0">
                <a:latin typeface="Arial" panose="020B0604020202020204" pitchFamily="34" charset="0"/>
                <a:cs typeface="Arial" panose="020B0604020202020204" pitchFamily="34" charset="0"/>
              </a:rPr>
              <a:t>Төрийн албаны тухай хууль</a:t>
            </a:r>
            <a:r>
              <a:rPr lang="en-US" dirty="0" smtClean="0">
                <a:latin typeface="Arial" panose="020B0604020202020204" pitchFamily="34" charset="0"/>
                <a:cs typeface="Arial" panose="020B0604020202020204" pitchFamily="34" charset="0"/>
              </a:rPr>
              <a:t>-2017</a:t>
            </a:r>
            <a:r>
              <a:rPr lang="mn-MN"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371600"/>
            <a:ext cx="8382000" cy="4754563"/>
          </a:xfrm>
        </p:spPr>
        <p:txBody>
          <a:bodyPr>
            <a:normAutofit fontScale="85000" lnSpcReduction="10000"/>
          </a:bodyPr>
          <a:lstStyle/>
          <a:p>
            <a:pPr fontAlgn="t"/>
            <a:r>
              <a:rPr lang="mn-MN" b="1" dirty="0">
                <a:latin typeface="Arial" panose="020B0604020202020204" pitchFamily="34" charset="0"/>
                <a:cs typeface="Arial" panose="020B0604020202020204" pitchFamily="34" charset="0"/>
              </a:rPr>
              <a:t>50.1.</a:t>
            </a:r>
            <a:r>
              <a:rPr lang="mn-MN" dirty="0">
                <a:latin typeface="Arial" panose="020B0604020202020204" pitchFamily="34" charset="0"/>
                <a:cs typeface="Arial" panose="020B0604020202020204" pitchFamily="34" charset="0"/>
              </a:rPr>
              <a:t>Төрийн жинхэнэ албан хаагчийг хууль бусаар төрийн албанаас чөлөөлсөн, түр чөлөөлсөн, халсныг төрийн албаны төв байгууллага, эсхүл шүүх тогтоосон бол төрд учруулсан хохирлыг уг шийдвэрийг гаргасан буруутай албан тушаалтнаар нөхөн төлүүлнэ.</a:t>
            </a:r>
          </a:p>
          <a:p>
            <a:pPr fontAlgn="t"/>
            <a:r>
              <a:rPr lang="mn-MN" b="1" dirty="0">
                <a:latin typeface="Arial" panose="020B0604020202020204" pitchFamily="34" charset="0"/>
                <a:cs typeface="Arial" panose="020B0604020202020204" pitchFamily="34" charset="0"/>
              </a:rPr>
              <a:t>50.2.</a:t>
            </a:r>
            <a:r>
              <a:rPr lang="mn-MN" dirty="0">
                <a:latin typeface="Arial" panose="020B0604020202020204" pitchFamily="34" charset="0"/>
                <a:cs typeface="Arial" panose="020B0604020202020204" pitchFamily="34" charset="0"/>
              </a:rPr>
              <a:t>Төрийн албаны төв байгууллага шүүхийн шийдвэрийн биелэлтийн талаар бүртгэл хөтөлж, төрд учруулсан хохирлын нөхөн төлөлтөд хяналт тавьж, нөхөн төлөгдөөгүй тохиолдолд төрийг төлөөлж шүүхэд нэхэмжлэл гаргана.</a:t>
            </a:r>
          </a:p>
        </p:txBody>
      </p:sp>
    </p:spTree>
    <p:extLst>
      <p:ext uri="{BB962C8B-B14F-4D97-AF65-F5344CB8AC3E}">
        <p14:creationId xmlns:p14="http://schemas.microsoft.com/office/powerpoint/2010/main" val="1314102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latin typeface="Arial" panose="020B0604020202020204" pitchFamily="34" charset="0"/>
                <a:cs typeface="Arial" panose="020B0604020202020204" pitchFamily="34" charset="0"/>
              </a:rPr>
              <a:t>ГААЛИЙН ТУХАЙ ХУУЛЬ</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295400"/>
            <a:ext cx="8382000" cy="5105400"/>
          </a:xfrm>
        </p:spPr>
        <p:txBody>
          <a:bodyPr>
            <a:normAutofit fontScale="92500" lnSpcReduction="20000"/>
          </a:bodyPr>
          <a:lstStyle/>
          <a:p>
            <a:pPr fontAlgn="t">
              <a:buFont typeface="Courier New" panose="02070309020205020404" pitchFamily="49" charset="0"/>
              <a:buChar char="o"/>
            </a:pPr>
            <a:r>
              <a:rPr lang="mn-MN" b="1" dirty="0">
                <a:latin typeface="Arial" panose="020B0604020202020204" pitchFamily="34" charset="0"/>
                <a:cs typeface="Arial" panose="020B0604020202020204" pitchFamily="34" charset="0"/>
              </a:rPr>
              <a:t>239.2.</a:t>
            </a:r>
            <a:r>
              <a:rPr lang="mn-MN" dirty="0">
                <a:latin typeface="Arial" panose="020B0604020202020204" pitchFamily="34" charset="0"/>
                <a:cs typeface="Arial" panose="020B0604020202020204" pitchFamily="34" charset="0"/>
              </a:rPr>
              <a:t>Гаалийн байгууллага, албан тушаалтны хууль бус үйлдэл, эс үйлдэхүйн улмаас бусдад учруулсан хохирлыг гаалийн байгууллага барагдуулна.</a:t>
            </a:r>
          </a:p>
          <a:p>
            <a:pPr fontAlgn="t">
              <a:buFont typeface="Courier New" panose="02070309020205020404" pitchFamily="49" charset="0"/>
              <a:buChar char="o"/>
            </a:pPr>
            <a:r>
              <a:rPr lang="mn-MN" b="1" dirty="0">
                <a:latin typeface="Arial" panose="020B0604020202020204" pitchFamily="34" charset="0"/>
                <a:cs typeface="Arial" panose="020B0604020202020204" pitchFamily="34" charset="0"/>
              </a:rPr>
              <a:t>239.3.</a:t>
            </a:r>
            <a:r>
              <a:rPr lang="mn-MN" dirty="0">
                <a:latin typeface="Arial" panose="020B0604020202020204" pitchFamily="34" charset="0"/>
                <a:cs typeface="Arial" panose="020B0604020202020204" pitchFamily="34" charset="0"/>
              </a:rPr>
              <a:t>Бусдад хохирол учруулсан гаалийн албан тушаалтанд Монгол Улсын холбогдох хууль тогтоомжийн дагуу хариуцлага хүлээлгэнэ.</a:t>
            </a:r>
          </a:p>
          <a:p>
            <a:pPr fontAlgn="t">
              <a:buFont typeface="Courier New" panose="02070309020205020404" pitchFamily="49" charset="0"/>
              <a:buChar char="o"/>
            </a:pPr>
            <a:r>
              <a:rPr lang="mn-MN" b="1" dirty="0">
                <a:latin typeface="Arial" panose="020B0604020202020204" pitchFamily="34" charset="0"/>
                <a:cs typeface="Arial" panose="020B0604020202020204" pitchFamily="34" charset="0"/>
              </a:rPr>
              <a:t>239.4.</a:t>
            </a:r>
            <a:r>
              <a:rPr lang="mn-MN" dirty="0">
                <a:latin typeface="Arial" panose="020B0604020202020204" pitchFamily="34" charset="0"/>
                <a:cs typeface="Arial" panose="020B0604020202020204" pitchFamily="34" charset="0"/>
              </a:rPr>
              <a:t>Гаалийн байгууллага энэ хуулийн 239.2-т зааснаар барагдуулсан хохирлыг буруутай гаалийн албан тушаалтнаар нөхөн төлүүлэхээр шүүхэд нэхэмжлэл гаргана.</a:t>
            </a:r>
          </a:p>
          <a:p>
            <a:endParaRPr lang="en-US" dirty="0"/>
          </a:p>
        </p:txBody>
      </p:sp>
    </p:spTree>
    <p:extLst>
      <p:ext uri="{BB962C8B-B14F-4D97-AF65-F5344CB8AC3E}">
        <p14:creationId xmlns:p14="http://schemas.microsoft.com/office/powerpoint/2010/main" val="497760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mn-MN" dirty="0" smtClean="0">
                <a:latin typeface="Arial" panose="020B0604020202020204" pitchFamily="34" charset="0"/>
                <a:cs typeface="Arial" panose="020B0604020202020204" pitchFamily="34" charset="0"/>
              </a:rPr>
              <a:t>Бусад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685800"/>
            <a:ext cx="8763000" cy="5562600"/>
          </a:xfrm>
        </p:spPr>
        <p:txBody>
          <a:bodyPr>
            <a:noAutofit/>
          </a:bodyPr>
          <a:lstStyle/>
          <a:p>
            <a:r>
              <a:rPr lang="mn-MN" sz="2400" b="1" dirty="0" smtClean="0">
                <a:latin typeface="Arial" panose="020B0604020202020204" pitchFamily="34" charset="0"/>
                <a:cs typeface="Arial" panose="020B0604020202020204" pitchFamily="34" charset="0"/>
              </a:rPr>
              <a:t>Нийгмийн халамжийн тухай хууль-30.5.</a:t>
            </a:r>
            <a:r>
              <a:rPr lang="mn-MN" sz="2400" dirty="0" smtClean="0">
                <a:latin typeface="Arial" panose="020B0604020202020204" pitchFamily="34" charset="0"/>
                <a:cs typeface="Arial" panose="020B0604020202020204" pitchFamily="34" charset="0"/>
              </a:rPr>
              <a:t>Нийгмийн </a:t>
            </a:r>
            <a:r>
              <a:rPr lang="mn-MN" sz="2400" dirty="0">
                <a:latin typeface="Arial" panose="020B0604020202020204" pitchFamily="34" charset="0"/>
                <a:cs typeface="Arial" panose="020B0604020202020204" pitchFamily="34" charset="0"/>
              </a:rPr>
              <a:t>халамжийн үйлчилгээний байгууллага, ажилтны гаргасан алдааны улмаас илүү олгогдсон тэтгэвэр, тэтгэмжийг буцаан суутгахгүй бөгөөд хохирлыг шүүхийн журмаар буруутай албан тушаалтнаар нөхөн төлүүлнэ</a:t>
            </a:r>
            <a:r>
              <a:rPr lang="mn-MN" sz="2400" dirty="0" smtClean="0">
                <a:latin typeface="Arial" panose="020B0604020202020204" pitchFamily="34" charset="0"/>
                <a:cs typeface="Arial" panose="020B0604020202020204" pitchFamily="34" charset="0"/>
              </a:rPr>
              <a:t>.</a:t>
            </a:r>
          </a:p>
          <a:p>
            <a:r>
              <a:rPr lang="mn-MN" sz="2400" b="1" dirty="0" smtClean="0">
                <a:latin typeface="Arial" panose="020B0604020202020204" pitchFamily="34" charset="0"/>
                <a:cs typeface="Arial" panose="020B0604020202020204" pitchFamily="34" charset="0"/>
              </a:rPr>
              <a:t>Хөгжлийн бэрхшээлтэй хүний эрхийг тухай хуулийн 45.2</a:t>
            </a:r>
            <a:r>
              <a:rPr lang="mn-MN" sz="2400" dirty="0" smtClean="0">
                <a:latin typeface="Arial" panose="020B0604020202020204" pitchFamily="34" charset="0"/>
                <a:cs typeface="Arial" panose="020B0604020202020204" pitchFamily="34" charset="0"/>
              </a:rPr>
              <a:t>.Энэ </a:t>
            </a:r>
            <a:r>
              <a:rPr lang="mn-MN" sz="2400" dirty="0">
                <a:latin typeface="Arial" panose="020B0604020202020204" pitchFamily="34" charset="0"/>
                <a:cs typeface="Arial" panose="020B0604020202020204" pitchFamily="34" charset="0"/>
              </a:rPr>
              <a:t>хуулийг зөрчсөн иргэн, хуулийн этгээд, албан тушаалтаны буруутай үйлдэл, эс үйлдэхүйн улмаас хөгжлийн бэрхшээлтэй хүнд гэм хор, хохирол, хор уршиг учирсан бол буруутай этгээдээр холбогдох хуульд заасны дагуу хохирлыг нөхөн төлүүлнэ. </a:t>
            </a:r>
            <a:endParaRPr lang="mn-MN" sz="2400" dirty="0" smtClean="0">
              <a:latin typeface="Arial" panose="020B0604020202020204" pitchFamily="34" charset="0"/>
              <a:cs typeface="Arial" panose="020B0604020202020204" pitchFamily="34" charset="0"/>
            </a:endParaRPr>
          </a:p>
          <a:p>
            <a:r>
              <a:rPr lang="mn-MN" sz="2400" b="1" dirty="0" smtClean="0">
                <a:latin typeface="Arial" panose="020B0604020202020204" pitchFamily="34" charset="0"/>
                <a:cs typeface="Arial" panose="020B0604020202020204" pitchFamily="34" charset="0"/>
              </a:rPr>
              <a:t>Автозамын тухай 35.2.</a:t>
            </a:r>
            <a:r>
              <a:rPr lang="mn-MN" sz="2400" dirty="0" smtClean="0">
                <a:latin typeface="Arial" panose="020B0604020202020204" pitchFamily="34" charset="0"/>
                <a:cs typeface="Arial" panose="020B0604020202020204" pitchFamily="34" charset="0"/>
              </a:rPr>
              <a:t>Авто </a:t>
            </a:r>
            <a:r>
              <a:rPr lang="mn-MN" sz="2400" dirty="0">
                <a:latin typeface="Arial" panose="020B0604020202020204" pitchFamily="34" charset="0"/>
                <a:cs typeface="Arial" panose="020B0604020202020204" pitchFamily="34" charset="0"/>
              </a:rPr>
              <a:t>зам, замын байгууламжийн ашиглалтын хэвийн нөхцөлийг хангаагүйгээс иргэн, хуулийн этгээдэд хохирол учирсныг хууль, хяналтын байгууллага тогтоосон бол тухайн авто зам хариуцагч болон эзэмшигч уг хохирлыг хариуцан төлнө.</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288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1713</TotalTime>
  <Words>1683</Words>
  <Application>Microsoft Office PowerPoint</Application>
  <PresentationFormat>On-screen Show (4:3)</PresentationFormat>
  <Paragraphs>292</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АЛБАН ТУШААЛТНЫ БУРУУТАЙ ҮЙЛ АЖИЛЛАГААНЫ УЛМААС ТӨРД УЧИРСАН ХОХИРЛЫГ НӨХӨН ТӨЛҮҮЛЭХ ТУХАЙ ЭРХ ЗҮЙН ЗОХИЦУУЛАЛТ БОЛОН ХЭРЭГЖҮҮЛЭЛТ  ХУУЛЬЧ Ө.ЭРДЭНЭ-ОЧИР </vt:lpstr>
      <vt:lpstr>Монгол Улсын Үндсэн хууль</vt:lpstr>
      <vt:lpstr> 1994 оны Иргэний хууль </vt:lpstr>
      <vt:lpstr>2002 оны Иргэний хууль </vt:lpstr>
      <vt:lpstr>ЗАХИРГААНЫ ЕРӨНХИЙ ХУУЛЬ</vt:lpstr>
      <vt:lpstr>Төрийн албаны тухай хууль-2002</vt:lpstr>
      <vt:lpstr>Төрийн албаны тухай хууль-2017 </vt:lpstr>
      <vt:lpstr>ГААЛИЙН ТУХАЙ ХУУЛЬ</vt:lpstr>
      <vt:lpstr>Бусад </vt:lpstr>
      <vt:lpstr>АЛБАН ТУШААЛТНЫ ҮЙЛ АЖИЛЛАГАА</vt:lpstr>
      <vt:lpstr>PowerPoint Presentation</vt:lpstr>
      <vt:lpstr>PowerPoint Presentation</vt:lpstr>
      <vt:lpstr>PowerPoint Presentation</vt:lpstr>
      <vt:lpstr>PowerPoint Presentation</vt:lpstr>
      <vt:lpstr>ХОХИРОЛ НӨХӨН ТӨЛӨХ ҮЙЛ АЖИЛЛАГААНД ОРОЛЦОГЧИД</vt:lpstr>
      <vt:lpstr>ХУУЛИЙН ЗОХИЦУУЛАЛТ ЯАГААД ХЭРЭГЖИХГҮЙ БАЙНА ВЭ? /БОДИТ БАЙДАЛ/</vt:lpstr>
      <vt:lpstr>Захиргааны шүүхээр хянан хэлэлцэгдсэн хэрэг маргаан </vt:lpstr>
      <vt:lpstr>Асуудал! </vt:lpstr>
      <vt:lpstr>НЗХАШ шүүх  Төрийн албаны маргаан-(2017) </vt:lpstr>
      <vt:lpstr>Хэрэгжилт  </vt:lpstr>
      <vt:lpstr>Асуудал </vt:lpstr>
      <vt:lpstr>УИХ- Үндсэн хуулийн 50.2 Засгийн газар- Үндсэн хуулийн 8.2.1 Төрийн аудитын байгуулага- ЗЕХ 103.3 Дотоод аудитын байгуулага- ЗЕХ 103.2 Төрийн албаны зөвлөл- ТАТХ-ын 35.1.2  Гаалийн байгууллага-ГТХ-ын 239.3 </vt:lpstr>
      <vt:lpstr>PowerPoint Presentation</vt:lpstr>
      <vt:lpstr>НИЙТИЙН АШИГ СОНИРХЛЫГ ТӨЛӨӨЛӨХ НЭХЭМЖЛЭЛ</vt:lpstr>
      <vt:lpstr>Тухай жилийн төсвийн тухай хууль</vt:lpstr>
      <vt:lpstr>Шүүхэд хандах </vt:lpstr>
      <vt:lpstr>Шүүхэд хандах</vt:lpstr>
      <vt:lpstr>ХУУЛЬ ХЭРЭГЛЭЭНИЙ АСУУДАЛ</vt:lpstr>
      <vt:lpstr>Хууль хэрэглээний асуудал</vt:lpstr>
      <vt:lpstr>Хууль хэрэглээний асуудал</vt:lpstr>
      <vt:lpstr>Гарах үр дүн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ТӨРД УЧИРСАН ХОХИРЛЫГ НӨХӨН ТӨЛҮҮЛЭХ ТУХАЙ</dc:title>
  <dc:creator>yos</dc:creator>
  <cp:lastModifiedBy>dell</cp:lastModifiedBy>
  <cp:revision>89</cp:revision>
  <dcterms:created xsi:type="dcterms:W3CDTF">2017-12-07T17:45:53Z</dcterms:created>
  <dcterms:modified xsi:type="dcterms:W3CDTF">2018-05-24T05:13:29Z</dcterms:modified>
</cp:coreProperties>
</file>